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6" r:id="rId8"/>
    <p:sldId id="261" r:id="rId9"/>
    <p:sldId id="262" r:id="rId10"/>
    <p:sldId id="275" r:id="rId11"/>
    <p:sldId id="263" r:id="rId12"/>
    <p:sldId id="264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7" r:id="rId21"/>
    <p:sldId id="268" r:id="rId22"/>
    <p:sldId id="287" r:id="rId23"/>
    <p:sldId id="291" r:id="rId24"/>
    <p:sldId id="290" r:id="rId25"/>
    <p:sldId id="289" r:id="rId26"/>
    <p:sldId id="288" r:id="rId27"/>
    <p:sldId id="286" r:id="rId28"/>
    <p:sldId id="293" r:id="rId29"/>
    <p:sldId id="296" r:id="rId30"/>
    <p:sldId id="295" r:id="rId31"/>
    <p:sldId id="294" r:id="rId32"/>
    <p:sldId id="292" r:id="rId33"/>
    <p:sldId id="299" r:id="rId34"/>
    <p:sldId id="300" r:id="rId35"/>
    <p:sldId id="297" r:id="rId36"/>
    <p:sldId id="298" r:id="rId37"/>
    <p:sldId id="273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874"/>
    <a:srgbClr val="A1D7BF"/>
    <a:srgbClr val="85CAAB"/>
    <a:srgbClr val="D1E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6488" autoAdjust="0"/>
  </p:normalViewPr>
  <p:slideViewPr>
    <p:cSldViewPr>
      <p:cViewPr varScale="1">
        <p:scale>
          <a:sx n="56" d="100"/>
          <a:sy n="56" d="100"/>
        </p:scale>
        <p:origin x="63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microsoft.com/office/2007/relationships/hdphoto" Target="../media/hdphoto3.wdp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0544" y="3712526"/>
            <a:ext cx="14506912" cy="2861949"/>
            <a:chOff x="1869721" y="3195951"/>
            <a:chExt cx="14506912" cy="2861949"/>
          </a:xfrm>
        </p:grpSpPr>
        <p:sp>
          <p:nvSpPr>
            <p:cNvPr id="6" name="Object 6"/>
            <p:cNvSpPr txBox="1"/>
            <p:nvPr/>
          </p:nvSpPr>
          <p:spPr>
            <a:xfrm>
              <a:off x="1869721" y="3196406"/>
              <a:ext cx="5486400" cy="27095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9200" kern="0" spc="-900" dirty="0" smtClean="0">
                  <a:solidFill>
                    <a:srgbClr val="7FC6A6"/>
                  </a:solidFill>
                  <a:latin typeface="S-Core Dream 9 Black" pitchFamily="34" charset="0"/>
                  <a:cs typeface="S-Core Dream 9 Black" pitchFamily="34" charset="0"/>
                </a:rPr>
                <a:t>SAY</a:t>
              </a:r>
              <a:endParaRPr lang="en-US" dirty="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897820" y="3195951"/>
              <a:ext cx="9478813" cy="28619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19200" kern="0" spc="-900" dirty="0" smtClean="0">
                  <a:solidFill>
                    <a:srgbClr val="F1A4A4"/>
                  </a:solidFill>
                  <a:latin typeface="S-Core Dream 9 Black" pitchFamily="34" charset="0"/>
                  <a:cs typeface="S-Core Dream 9 Black" pitchFamily="34" charset="0"/>
                </a:rPr>
                <a:t>WORLD</a:t>
              </a:r>
              <a:endParaRPr 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455075" y="6985582"/>
            <a:ext cx="9375562" cy="1474783"/>
            <a:chOff x="4455075" y="6854630"/>
            <a:chExt cx="9375562" cy="1474783"/>
          </a:xfrm>
        </p:grpSpPr>
        <p:sp>
          <p:nvSpPr>
            <p:cNvPr id="9" name="Object 9"/>
            <p:cNvSpPr txBox="1"/>
            <p:nvPr/>
          </p:nvSpPr>
          <p:spPr>
            <a:xfrm>
              <a:off x="4455075" y="7387924"/>
              <a:ext cx="9375562" cy="94148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kern="0" spc="-100" dirty="0" smtClean="0">
                  <a:solidFill>
                    <a:srgbClr val="F1A4A4"/>
                  </a:solidFill>
                  <a:latin typeface="S-Core Dream 5 Medium" pitchFamily="34" charset="0"/>
                  <a:cs typeface="S-Core Dream 5 Medium" pitchFamily="34" charset="0"/>
                </a:rPr>
                <a:t>박채린   박지현   박형민   안수빈   정성학</a:t>
              </a:r>
              <a:endParaRPr lang="en-US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520107" y="6854630"/>
              <a:ext cx="5247786" cy="231808"/>
              <a:chOff x="6519536" y="6854630"/>
              <a:chExt cx="5247786" cy="231808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519536" y="6854630"/>
                <a:ext cx="5246643" cy="117491"/>
                <a:chOff x="6519536" y="6854630"/>
                <a:chExt cx="5246643" cy="11749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519536" y="6854630"/>
                  <a:ext cx="5246643" cy="117491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6520679" y="6968947"/>
                <a:ext cx="5246643" cy="117491"/>
                <a:chOff x="6519536" y="6968947"/>
                <a:chExt cx="5246643" cy="11749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519536" y="6968947"/>
                  <a:ext cx="5246643" cy="1174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그룹 3"/>
          <p:cNvGrpSpPr/>
          <p:nvPr/>
        </p:nvGrpSpPr>
        <p:grpSpPr>
          <a:xfrm>
            <a:off x="4976190" y="2304890"/>
            <a:ext cx="8333333" cy="845039"/>
            <a:chOff x="4977334" y="2134015"/>
            <a:chExt cx="8333333" cy="84503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20679" y="2861563"/>
              <a:ext cx="5246643" cy="117491"/>
              <a:chOff x="6519536" y="2899191"/>
              <a:chExt cx="5246643" cy="11749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19536" y="2899191"/>
                <a:ext cx="5246643" cy="117491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4977334" y="2134015"/>
              <a:ext cx="8333333" cy="6132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100" kern="0" spc="-100" dirty="0" smtClean="0">
                  <a:solidFill>
                    <a:srgbClr val="7FC6A6"/>
                  </a:solidFill>
                  <a:latin typeface="S-Core Dream 5 Medium" pitchFamily="34" charset="0"/>
                  <a:cs typeface="S-Core Dream 5 Medium" pitchFamily="34" charset="0"/>
                </a:rPr>
                <a:t>당신의 문화를 세상에 알려라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238" y="0"/>
            <a:ext cx="18295238" cy="10285714"/>
          </a:xfrm>
          <a:prstGeom prst="rect">
            <a:avLst/>
          </a:prstGeom>
        </p:spPr>
      </p:pic>
      <p:sp>
        <p:nvSpPr>
          <p:cNvPr id="4" name="Google Shape;122;p9"/>
          <p:cNvSpPr txBox="1"/>
          <p:nvPr/>
        </p:nvSpPr>
        <p:spPr>
          <a:xfrm>
            <a:off x="14020800" y="495300"/>
            <a:ext cx="3761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서비스 구조 설계도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5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56" name="그룹 55"/>
          <p:cNvGrpSpPr/>
          <p:nvPr/>
        </p:nvGrpSpPr>
        <p:grpSpPr>
          <a:xfrm>
            <a:off x="614416" y="1539439"/>
            <a:ext cx="17051929" cy="8502236"/>
            <a:chOff x="820918" y="1680368"/>
            <a:chExt cx="17051929" cy="8502236"/>
          </a:xfrm>
        </p:grpSpPr>
        <p:sp>
          <p:nvSpPr>
            <p:cNvPr id="7" name="Google Shape;64;p15"/>
            <p:cNvSpPr/>
            <p:nvPr/>
          </p:nvSpPr>
          <p:spPr>
            <a:xfrm>
              <a:off x="3352800" y="1680368"/>
              <a:ext cx="14429100" cy="766732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2800"/>
            </a:p>
          </p:txBody>
        </p:sp>
        <p:pic>
          <p:nvPicPr>
            <p:cNvPr id="9" name="Google Shape;6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6535" y="7072604"/>
              <a:ext cx="3471770" cy="1804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74;p15"/>
            <p:cNvCxnSpPr/>
            <p:nvPr/>
          </p:nvCxnSpPr>
          <p:spPr>
            <a:xfrm>
              <a:off x="2798583" y="3771900"/>
              <a:ext cx="1544817" cy="0"/>
            </a:xfrm>
            <a:prstGeom prst="straightConnector1">
              <a:avLst/>
            </a:prstGeom>
            <a:noFill/>
            <a:ln w="444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6" name="Google Shape;85;p15"/>
            <p:cNvCxnSpPr/>
            <p:nvPr/>
          </p:nvCxnSpPr>
          <p:spPr>
            <a:xfrm flipH="1" flipV="1">
              <a:off x="6980551" y="5514028"/>
              <a:ext cx="1797849" cy="1831976"/>
            </a:xfrm>
            <a:prstGeom prst="straightConnector1">
              <a:avLst/>
            </a:prstGeom>
            <a:noFill/>
            <a:ln w="444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pSp>
          <p:nvGrpSpPr>
            <p:cNvPr id="36" name="그룹 35"/>
            <p:cNvGrpSpPr/>
            <p:nvPr/>
          </p:nvGrpSpPr>
          <p:grpSpPr>
            <a:xfrm>
              <a:off x="13675502" y="8274454"/>
              <a:ext cx="4197345" cy="1908150"/>
              <a:chOff x="13077238" y="1381866"/>
              <a:chExt cx="4197345" cy="1908150"/>
            </a:xfrm>
          </p:grpSpPr>
          <p:pic>
            <p:nvPicPr>
              <p:cNvPr id="18" name="Google Shape;77;p15"/>
              <p:cNvPicPr preferRelativeResize="0"/>
              <p:nvPr/>
            </p:nvPicPr>
            <p:blipFill rotWithShape="1">
              <a:blip r:embed="rId5">
                <a:alphaModFix/>
              </a:blip>
              <a:srcRect l="27862" r="28629"/>
              <a:stretch/>
            </p:blipFill>
            <p:spPr>
              <a:xfrm>
                <a:off x="15979183" y="1381866"/>
                <a:ext cx="1295400" cy="1908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0" name="Picture 4" descr="https://lh5.googleusercontent.com/ESBW3L2ZkZadJaXWdk9MnU7o76SlfwimgqwMG4xDiSJFBEdPr9Y5kSMUIDuG9xdVU13Oen27CcCO6fohK6LXPbLB5MdgiXc7M3jDn-jRRBj2pBiLVR08yHVNmsEe6FUH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77238" y="1865810"/>
                <a:ext cx="2980647" cy="766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918" y="2412655"/>
              <a:ext cx="2198085" cy="2198085"/>
            </a:xfrm>
            <a:prstGeom prst="rect">
              <a:avLst/>
            </a:prstGeom>
          </p:spPr>
        </p:pic>
        <p:cxnSp>
          <p:nvCxnSpPr>
            <p:cNvPr id="46" name="Google Shape;74;p15"/>
            <p:cNvCxnSpPr/>
            <p:nvPr/>
          </p:nvCxnSpPr>
          <p:spPr>
            <a:xfrm>
              <a:off x="7315200" y="3823433"/>
              <a:ext cx="1128552" cy="0"/>
            </a:xfrm>
            <a:prstGeom prst="straightConnector1">
              <a:avLst/>
            </a:prstGeom>
            <a:noFill/>
            <a:ln w="444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pSp>
          <p:nvGrpSpPr>
            <p:cNvPr id="47" name="그룹 46"/>
            <p:cNvGrpSpPr/>
            <p:nvPr/>
          </p:nvGrpSpPr>
          <p:grpSpPr>
            <a:xfrm>
              <a:off x="4502464" y="2412655"/>
              <a:ext cx="2787886" cy="2857741"/>
              <a:chOff x="4502464" y="2412655"/>
              <a:chExt cx="2787886" cy="2857741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4502464" y="2412655"/>
                <a:ext cx="2787886" cy="285774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4724400" y="2686193"/>
                <a:ext cx="2312687" cy="2274479"/>
                <a:chOff x="4927997" y="3101153"/>
                <a:chExt cx="2573261" cy="2530748"/>
              </a:xfrm>
            </p:grpSpPr>
            <p:pic>
              <p:nvPicPr>
                <p:cNvPr id="13" name="Google Shape;72;p1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4927997" y="5122410"/>
                  <a:ext cx="2573261" cy="5094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2" name="Picture 6" descr="https://lh5.googleusercontent.com/evbsrKEkPlOthGQRAj3CRV1S62UK4Iq4lsHdYnVObPHXrASjO5fKWJsrR1cTjPQsQ2PiyxE5VpGpngKJQ0ZEvnPUwRGzjFmHLWYzDQ3GhzR3NpQtaohRxfsteVEYS8Du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12357" y="3101153"/>
                  <a:ext cx="2095494" cy="2095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4" name="그룹 43"/>
            <p:cNvGrpSpPr/>
            <p:nvPr/>
          </p:nvGrpSpPr>
          <p:grpSpPr>
            <a:xfrm>
              <a:off x="8534400" y="2438159"/>
              <a:ext cx="3579933" cy="2857741"/>
              <a:chOff x="8985015" y="2412655"/>
              <a:chExt cx="3579933" cy="2857741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985015" y="2412655"/>
                <a:ext cx="3579933" cy="285774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9228725" y="2548878"/>
                <a:ext cx="3191875" cy="2594622"/>
                <a:chOff x="8859831" y="2655190"/>
                <a:chExt cx="3638100" cy="2957351"/>
              </a:xfrm>
            </p:grpSpPr>
            <p:pic>
              <p:nvPicPr>
                <p:cNvPr id="8" name="Google Shape;67;p1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t="8843" b="11289"/>
                <a:stretch/>
              </p:blipFill>
              <p:spPr>
                <a:xfrm>
                  <a:off x="8859831" y="2655190"/>
                  <a:ext cx="3638100" cy="15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12" name="Picture 16" descr="Programming language png Logo (transparent)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8" b="23296"/>
                <a:stretch/>
              </p:blipFill>
              <p:spPr bwMode="auto">
                <a:xfrm>
                  <a:off x="9455258" y="4240941"/>
                  <a:ext cx="2447246" cy="1371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5" name="그룹 44"/>
            <p:cNvGrpSpPr/>
            <p:nvPr/>
          </p:nvGrpSpPr>
          <p:grpSpPr>
            <a:xfrm>
              <a:off x="13030200" y="2438159"/>
              <a:ext cx="4174362" cy="2832237"/>
              <a:chOff x="13106401" y="2163287"/>
              <a:chExt cx="4174362" cy="2832237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13106401" y="2163287"/>
                <a:ext cx="4174362" cy="28322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13272586" y="2233322"/>
                <a:ext cx="3841991" cy="2507680"/>
                <a:chOff x="13291864" y="4390273"/>
                <a:chExt cx="3841991" cy="2507680"/>
              </a:xfrm>
            </p:grpSpPr>
            <p:pic>
              <p:nvPicPr>
                <p:cNvPr id="4098" name="Picture 2" descr="https://lh4.googleusercontent.com/xKnfhqhSsqqMUmsO5dKEsm-SgonU5QKaeSb4Q8wOqjG9J2gQ0EUYyqRqz6R9DccpDP2AevjehQSMSczn1iwKSBqYMHRu0tfzr-NItyf9t1Apl7fa9nQUIT-eF9kBemh8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87" r="11778"/>
                <a:stretch/>
              </p:blipFill>
              <p:spPr bwMode="auto">
                <a:xfrm>
                  <a:off x="13371701" y="5211045"/>
                  <a:ext cx="2362200" cy="1068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 descr="MySQL 명령어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42292" y="5438449"/>
                  <a:ext cx="2820937" cy="14595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23762" y1="44771" x2="23762" y2="44771"/>
                              <a14:foregroundMark x1="28960" y1="42157" x2="28960" y2="42157"/>
                              <a14:foregroundMark x1="35396" y1="43791" x2="35396" y2="43791"/>
                              <a14:foregroundMark x1="40842" y1="45425" x2="40842" y2="45425"/>
                              <a14:foregroundMark x1="47649" y1="48366" x2="47649" y2="48366"/>
                              <a14:foregroundMark x1="55074" y1="48366" x2="55074" y2="48366"/>
                              <a14:foregroundMark x1="61757" y1="48366" x2="61757" y2="48366"/>
                              <a14:foregroundMark x1="65594" y1="47059" x2="65594" y2="47059"/>
                              <a14:foregroundMark x1="71906" y1="48366" x2="71906" y2="48366"/>
                              <a14:foregroundMark x1="78465" y1="45752" x2="78465" y2="45752"/>
                              <a14:foregroundMark x1="84530" y1="47386" x2="84530" y2="47386"/>
                              <a14:backgroundMark x1="25124" y1="47059" x2="25124" y2="47059"/>
                              <a14:backgroundMark x1="41832" y1="43464" x2="41832" y2="43464"/>
                              <a14:backgroundMark x1="61757" y1="45752" x2="61757" y2="4575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2390" t="23368" r="11505" b="34571"/>
                <a:stretch/>
              </p:blipFill>
              <p:spPr>
                <a:xfrm>
                  <a:off x="13291864" y="4390273"/>
                  <a:ext cx="3841991" cy="80413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1" name="Google Shape;74;p15"/>
            <p:cNvCxnSpPr/>
            <p:nvPr/>
          </p:nvCxnSpPr>
          <p:spPr>
            <a:xfrm>
              <a:off x="12143772" y="3823433"/>
              <a:ext cx="810228" cy="0"/>
            </a:xfrm>
            <a:prstGeom prst="straightConnector1">
              <a:avLst/>
            </a:prstGeom>
            <a:noFill/>
            <a:ln w="444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7885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80952" y="2990258"/>
            <a:ext cx="5944743" cy="20016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800" dirty="0" smtClean="0">
                <a:solidFill>
                  <a:srgbClr val="7FC6A6"/>
                </a:solidFill>
                <a:latin typeface="S-Core Dream 7 ExtraBold" pitchFamily="34" charset="0"/>
                <a:cs typeface="S-Core Dream 7 ExtraBold" pitchFamily="34" charset="0"/>
              </a:rPr>
              <a:t>개발 내용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180952" y="2079138"/>
            <a:ext cx="5558710" cy="911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CHAPTER. 2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271697" y="1866900"/>
            <a:ext cx="2043503" cy="168019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S-Core Dream 6 Bold" pitchFamily="34" charset="0"/>
                <a:cs typeface="S-Core Dream 6 Bold" pitchFamily="34" charset="0"/>
              </a:rPr>
              <a:t>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203234" y="3289633"/>
            <a:ext cx="2302404" cy="310722"/>
            <a:chOff x="5203234" y="3289633"/>
            <a:chExt cx="2302404" cy="310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3234" y="3289633"/>
              <a:ext cx="2302404" cy="3107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820" y="1153527"/>
            <a:ext cx="15384360" cy="7979946"/>
            <a:chOff x="1607097" y="1277711"/>
            <a:chExt cx="15071520" cy="77302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7097" y="1277711"/>
              <a:ext cx="7282384" cy="3629932"/>
              <a:chOff x="1607097" y="1277711"/>
              <a:chExt cx="7282384" cy="36299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07097" y="1277711"/>
                <a:ext cx="7282384" cy="3629932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2528983" y="1984617"/>
              <a:ext cx="4708874" cy="94001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5100" kern="0" spc="-300" dirty="0" smtClean="0">
                  <a:solidFill>
                    <a:srgbClr val="515050"/>
                  </a:solidFill>
                  <a:latin typeface="S-Core Dream 6 Bold" pitchFamily="34" charset="0"/>
                  <a:cs typeface="S-Core Dream 6 Bold" pitchFamily="34" charset="0"/>
                </a:rPr>
                <a:t>책과 영화의 분리</a:t>
              </a:r>
              <a:endParaRPr lang="en-US"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528983" y="2993389"/>
              <a:ext cx="5166074" cy="14743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책과 영화 모임을 위한 </a:t>
              </a:r>
            </a:p>
            <a:p>
              <a:pPr algn="just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공간을 분리한다.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607097" y="5378070"/>
              <a:ext cx="7282384" cy="3629932"/>
              <a:chOff x="1607097" y="5378070"/>
              <a:chExt cx="7282384" cy="362993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7097" y="5378070"/>
                <a:ext cx="7282384" cy="3629932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2528984" y="6084973"/>
              <a:ext cx="4937474" cy="9742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5100" kern="0" spc="-300" dirty="0" smtClean="0">
                  <a:solidFill>
                    <a:srgbClr val="515050"/>
                  </a:solidFill>
                  <a:latin typeface="S-Core Dream 6 Bold" pitchFamily="34" charset="0"/>
                  <a:cs typeface="S-Core Dream 6 Bold" pitchFamily="34" charset="0"/>
                </a:rPr>
                <a:t>화상회의 및 채팅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528983" y="7193038"/>
              <a:ext cx="5265714" cy="133662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다양한 사람들과</a:t>
              </a:r>
            </a:p>
            <a:p>
              <a:pPr algn="just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비대면으로 소통한다.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9405413" y="1277711"/>
              <a:ext cx="7273204" cy="3629932"/>
              <a:chOff x="9405413" y="1277711"/>
              <a:chExt cx="7273204" cy="36299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05413" y="1277711"/>
                <a:ext cx="7273204" cy="3629932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10578734" y="1984617"/>
              <a:ext cx="5331689" cy="90593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5100" kern="0" spc="-300" dirty="0" smtClean="0">
                  <a:solidFill>
                    <a:srgbClr val="515050"/>
                  </a:solidFill>
                  <a:latin typeface="S-Core Dream 6 Bold" pitchFamily="34" charset="0"/>
                  <a:cs typeface="S-Core Dream 6 Bold" pitchFamily="34" charset="0"/>
                </a:rPr>
                <a:t>카테고리화 및 검색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0847545" y="3009354"/>
              <a:ext cx="5132629" cy="159224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12가지의 카테고리, 제목,</a:t>
              </a:r>
            </a:p>
            <a:p>
              <a:pPr algn="r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 키워드 검색을 지원한다.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9405413" y="5378070"/>
              <a:ext cx="7273204" cy="3629932"/>
              <a:chOff x="9405413" y="5378070"/>
              <a:chExt cx="7273204" cy="36299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05413" y="5378070"/>
                <a:ext cx="7273204" cy="3629932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1959177" y="6084973"/>
              <a:ext cx="3951246" cy="9090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5100" kern="0" spc="-300" dirty="0" smtClean="0">
                  <a:solidFill>
                    <a:srgbClr val="515050"/>
                  </a:solidFill>
                  <a:latin typeface="S-Core Dream 6 Bold" pitchFamily="34" charset="0"/>
                  <a:cs typeface="S-Core Dream 6 Bold" pitchFamily="34" charset="0"/>
                </a:rPr>
                <a:t>문화력 기록</a:t>
              </a:r>
              <a:endParaRPr lang="en-US" dirty="0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0350848" y="7109712"/>
              <a:ext cx="5629326" cy="151472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책, 영화를 검색하여 기록하고 </a:t>
              </a:r>
            </a:p>
            <a:p>
              <a:pPr algn="r"/>
              <a:r>
                <a:rPr lang="en-US" sz="3500" kern="0" spc="-2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그 수에 따라 등급을  부여한다.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7184896" y="3192626"/>
              <a:ext cx="3915922" cy="3913546"/>
              <a:chOff x="7184896" y="3192626"/>
              <a:chExt cx="3915922" cy="39135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184896" y="3192626"/>
                <a:ext cx="3915922" cy="3913546"/>
              </a:xfrm>
              <a:prstGeom prst="rect">
                <a:avLst/>
              </a:prstGeom>
            </p:spPr>
          </p:pic>
        </p:grpSp>
        <p:sp>
          <p:nvSpPr>
            <p:cNvPr id="29" name="Object 29"/>
            <p:cNvSpPr txBox="1"/>
            <p:nvPr/>
          </p:nvSpPr>
          <p:spPr>
            <a:xfrm>
              <a:off x="7005221" y="4601599"/>
              <a:ext cx="4277559" cy="108380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100" kern="0" spc="-500" dirty="0" smtClean="0">
                  <a:solidFill>
                    <a:srgbClr val="515050"/>
                  </a:solidFill>
                  <a:latin typeface="S-Core Dream 6 Bold" pitchFamily="34" charset="0"/>
                  <a:cs typeface="S-Core Dream 6 Bold" pitchFamily="34" charset="0"/>
                </a:rPr>
                <a:t>핵심 기능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회원가입 및 로그인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7170" name="Picture 2" descr="https://lh4.googleusercontent.com/E14kJygoixY4XYzjnCLf6js8Ti71-d4aAykf1Lb-_ha8lEvYEqsM58rKL08B1v7hsdQHUr0IzRZJHBTFkY6VvhHcCkx1StKaTHObvQOaOi6myQozRQ3kODuUGX_-sq1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20" y="1747837"/>
            <a:ext cx="15240000" cy="744855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sWl8NDXo3TByaIajQAghdyVWMA4Rn-mdWctFSTf6VAB25dFJvgxnxxU4Ik3BAZYrNZAB-XHajUyFI1JABKWWd0A2hHeqZN8tNYuUlNo5u9XRdS4HZidSFcpjJnwftiz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20" y="1685924"/>
            <a:ext cx="15240000" cy="75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3.googleusercontent.com/3_FzrppV3AEF5IRddcsgia8TVu_2P25HvKZutaFrUm210rngh40ikfjLvJyEWoKiAF8YqvHD9iO78QByXaJZNlO4jZJ2fnvf-594v8ex0IT4Ldy0WDwAvm7_3XfG6GZ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20" y="1685924"/>
            <a:ext cx="15240000" cy="75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81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책</a:t>
            </a: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/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영화 </a:t>
            </a:r>
            <a:r>
              <a:rPr lang="ko-KR" altLang="en-US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토글모드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409700"/>
            <a:ext cx="10591800" cy="79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38" y="1286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카테고리 및 검색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952500" y="2551602"/>
            <a:ext cx="16383000" cy="5716098"/>
            <a:chOff x="3315768" y="3695700"/>
            <a:chExt cx="16383000" cy="57160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18881"/>
            <a:stretch/>
          </p:blipFill>
          <p:spPr>
            <a:xfrm>
              <a:off x="3315768" y="3695700"/>
              <a:ext cx="8839200" cy="571609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14627" t="11412" r="29676" b="6650"/>
            <a:stretch/>
          </p:blipFill>
          <p:spPr>
            <a:xfrm>
              <a:off x="12154968" y="3695700"/>
              <a:ext cx="7543800" cy="5716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7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화상방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 생성 및 관리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11266" name="Picture 2" descr="https://lh6.googleusercontent.com/wQKwXT3_j2BFVo2XvgZlqlCWYg-fSXN3bDhRU4QRLq02mUHn-z6F2w2aaW72fqTB4bRl_FXPEseXkT6oa_7iX2GGksSTYwelhXtACKjPMtkMs7gTD1Fu7ZIPWoKSBgw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9700"/>
            <a:ext cx="13868400" cy="510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https://lh4.googleusercontent.com/6dYpGvr2YuHObP_dsPJ5OUwUX2qvtKmj1sA4ieWcU-_80X13xh2P96zHlG2tUGixg75n6fNAlQyq4IKyZxsyAlur7Dbwa8_28u5pJkh4RgZvOd2aPT7VffykfdqvvVq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394" y="4846272"/>
            <a:ext cx="8991600" cy="48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화상방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10242" name="Picture 2" descr="https://lh3.googleusercontent.com/YnnJvWRP8NpcYtBXxUd6ZAgG1Z9A40l0GsYZghcM5j4UmU0bsP3-3Xp77SsYLTLB7skbbqSA7Z8wPqaA-x52MXKhuVvNgeqr5P-g5fB_tyZIJQZLFneDnkFiKbSmwEJ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1" y="1638300"/>
            <a:ext cx="16640539" cy="78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문화력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 등록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9218" name="Picture 2" descr="https://lh4.googleusercontent.com/yriAhVu979S1v7g7nrVjAB0DdkljbGpiHodNPiwdDZz4WO3AoErcUlZdgrc8Nic3BYQJwV7WyC66EZpHYeyY-0H4bDw1r9NZnjy4_hjyG4TJHfPk-E09zqUe8CDsqs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7675"/>
            <a:ext cx="13734473" cy="565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ttps://lh4.googleusercontent.com/Bt6BUHG6yzl9suSvRMIxZvjrekZ-XQVgkEAEvqdWsrOONCwUXH9A2OiRQ2mfIJkm-8--21oWKKaRUhTzGHDMp-jkMcUKOfk144UIyIAt8G1H6pVIMjNklHSCY725QaF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5004200"/>
            <a:ext cx="7162800" cy="45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6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블로그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8194" name="Picture 2" descr="https://lh3.googleusercontent.com/bN-XX0nAuZsTy2C4dGBdGETT-I7ZFlyKeX2AS3xm-kE4I8tJ3UDitfgnnf8Q5dvyVg4YnqIQBDvsbPbFIUt6ugi2a8_jh_EboFGvzYU_9bfg01lb0MRdGGZFU_O8jJ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535615"/>
            <a:ext cx="15963900" cy="7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50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42171" y="1968362"/>
            <a:ext cx="5341825" cy="16511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-300" dirty="0" smtClean="0">
                <a:solidFill>
                  <a:srgbClr val="7FC6A6"/>
                </a:solidFill>
                <a:latin typeface="S-Core Dream 9 Black" pitchFamily="34" charset="0"/>
                <a:cs typeface="S-Core Dream 9 Black" pitchFamily="34" charset="0"/>
              </a:rPr>
              <a:t>CONTENTS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206540" y="2274622"/>
            <a:ext cx="1838210" cy="1822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06543" y="3252152"/>
            <a:ext cx="3736317" cy="741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프로젝트 소개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427194" y="2274622"/>
            <a:ext cx="1838210" cy="1822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427238" y="3252152"/>
            <a:ext cx="3736317" cy="741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개발 내용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421343" y="2274622"/>
            <a:ext cx="1838210" cy="1822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4421333" y="3252152"/>
            <a:ext cx="3736317" cy="14696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프로젝트 </a:t>
            </a:r>
          </a:p>
          <a:p>
            <a:pPr algn="just"/>
            <a:r>
              <a:rPr lang="en-US" sz="2800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진행과정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06540" y="5924616"/>
            <a:ext cx="1838210" cy="1822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04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206543" y="6902152"/>
            <a:ext cx="3736317" cy="741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데모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427194" y="5924616"/>
            <a:ext cx="1838210" cy="18222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kern="0" spc="-5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05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427238" y="6902152"/>
            <a:ext cx="3736317" cy="7416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프로젝트 후기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47619" y="2971461"/>
            <a:ext cx="5143781" cy="3977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800" dirty="0" smtClean="0">
                <a:solidFill>
                  <a:srgbClr val="7FC6A6"/>
                </a:solidFill>
                <a:latin typeface="S-Core Dream 7 ExtraBold" pitchFamily="34" charset="0"/>
                <a:cs typeface="S-Core Dream 7 ExtraBold" pitchFamily="34" charset="0"/>
              </a:rPr>
              <a:t>프로젝트 </a:t>
            </a:r>
          </a:p>
          <a:p>
            <a:pPr algn="just"/>
            <a:r>
              <a:rPr lang="en-US" sz="9600" kern="0" spc="-800" dirty="0" smtClean="0">
                <a:solidFill>
                  <a:srgbClr val="7FC6A6"/>
                </a:solidFill>
                <a:latin typeface="S-Core Dream 7 ExtraBold" pitchFamily="34" charset="0"/>
                <a:cs typeface="S-Core Dream 7 ExtraBold" pitchFamily="34" charset="0"/>
              </a:rPr>
              <a:t>진행과정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52381" y="2309044"/>
            <a:ext cx="5558710" cy="911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CHAPTER. 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430000" y="1864514"/>
            <a:ext cx="2043503" cy="15263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S-Core Dream 6 Bold" pitchFamily="34" charset="0"/>
                <a:cs typeface="S-Core Dream 6 Bold" pitchFamily="34" charset="0"/>
              </a:rPr>
              <a:t>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371429" y="3316276"/>
            <a:ext cx="2302404" cy="310722"/>
            <a:chOff x="11371429" y="3316276"/>
            <a:chExt cx="2302404" cy="310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1429" y="3316276"/>
              <a:ext cx="2302404" cy="3107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aphicFrame>
        <p:nvGraphicFramePr>
          <p:cNvPr id="19" name="Google Shape;54;p13"/>
          <p:cNvGraphicFramePr/>
          <p:nvPr>
            <p:extLst>
              <p:ext uri="{D42A27DB-BD31-4B8C-83A1-F6EECF244321}">
                <p14:modId xmlns:p14="http://schemas.microsoft.com/office/powerpoint/2010/main" val="1368235545"/>
              </p:ext>
            </p:extLst>
          </p:nvPr>
        </p:nvGraphicFramePr>
        <p:xfrm>
          <a:off x="1143000" y="1638300"/>
          <a:ext cx="16154398" cy="792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78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0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06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06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06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7/5~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7/12~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7/19~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7/26~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8/2~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8/9~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8/16~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Prj 구상 및 계획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설계 &amp; 서버 구축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로그인/회원가입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메인페이지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마이페이지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화상방 &amp; webRTC 환경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테스팅 및 배포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블로그 </a:t>
                      </a:r>
                      <a:r>
                        <a:rPr lang="ko-KR" altLang="en-US" sz="280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및 </a:t>
                      </a:r>
                      <a:r>
                        <a:rPr lang="ko-KR" altLang="en-US" sz="2800" dirty="0" err="1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문화력</a:t>
                      </a:r>
                      <a:r>
                        <a:rPr lang="ko-KR" altLang="en-US" sz="280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등록</a:t>
                      </a: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80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디버깅</a:t>
                      </a: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82850" marR="182850" marT="182850" marB="18285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프로젝트 일정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소통 방법 </a:t>
            </a: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- notion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1333500" y="1485900"/>
            <a:ext cx="15621000" cy="8029454"/>
            <a:chOff x="1143000" y="1104900"/>
            <a:chExt cx="16135613" cy="8540636"/>
          </a:xfrm>
        </p:grpSpPr>
        <p:pic>
          <p:nvPicPr>
            <p:cNvPr id="6" name="Google Shape;341;ge5ffac2381_3_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14513" y="1104901"/>
              <a:ext cx="8364100" cy="854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1104900"/>
              <a:ext cx="7771513" cy="8540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9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소통방법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 </a:t>
            </a: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- MM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1475420" y="1562100"/>
            <a:ext cx="15337161" cy="7911682"/>
            <a:chOff x="759818" y="1722510"/>
            <a:chExt cx="15337161" cy="7911682"/>
          </a:xfrm>
        </p:grpSpPr>
        <p:pic>
          <p:nvPicPr>
            <p:cNvPr id="7" name="Google Shape;34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9818" y="6429629"/>
              <a:ext cx="9511942" cy="3204563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" name="Google Shape;348;p18"/>
            <p:cNvPicPr preferRelativeResize="0"/>
            <p:nvPr/>
          </p:nvPicPr>
          <p:blipFill rotWithShape="1">
            <a:blip r:embed="rId5">
              <a:alphaModFix/>
            </a:blip>
            <a:srcRect r="15428"/>
            <a:stretch/>
          </p:blipFill>
          <p:spPr>
            <a:xfrm>
              <a:off x="759818" y="1722510"/>
              <a:ext cx="4284622" cy="4701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4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55499" y="4221220"/>
              <a:ext cx="5841480" cy="5412972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35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70845" y="1737299"/>
              <a:ext cx="5826134" cy="3745044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351;p18"/>
            <p:cNvPicPr preferRelativeResize="0"/>
            <p:nvPr/>
          </p:nvPicPr>
          <p:blipFill rotWithShape="1">
            <a:blip r:embed="rId8">
              <a:alphaModFix/>
            </a:blip>
            <a:srcRect r="5787"/>
            <a:stretch/>
          </p:blipFill>
          <p:spPr>
            <a:xfrm>
              <a:off x="5059787" y="1737299"/>
              <a:ext cx="5196734" cy="5813902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2435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와이어프레임 설계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-80" b="4909"/>
          <a:stretch/>
        </p:blipFill>
        <p:spPr>
          <a:xfrm>
            <a:off x="2686050" y="1340098"/>
            <a:ext cx="12915900" cy="84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사이트맵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16386" name="Picture 2" descr="https://lh6.googleusercontent.com/8ny4rYucVNawNcGl0dthmugMhAIm-Qlb-FLrdTv8ZJSegDNovbpWIXISFuQ9p7ZsNymD7y3HJtUTDX2GsqdiP2GqwWVYW2oyrIuULyMA6wqPwerJEXELCWT9kEdNpW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1" y="1485900"/>
            <a:ext cx="16198659" cy="819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7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DB 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시나리오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2769163" y="1163413"/>
            <a:ext cx="12749674" cy="8466979"/>
            <a:chOff x="1077839" y="797012"/>
            <a:chExt cx="14706292" cy="9489988"/>
          </a:xfrm>
        </p:grpSpPr>
        <p:pic>
          <p:nvPicPr>
            <p:cNvPr id="7" name="Google Shape;428;ge472f1d37d_5_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7839" y="797013"/>
              <a:ext cx="7533275" cy="9489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29;ge472f1d37d_5_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79417" y="797012"/>
              <a:ext cx="7204714" cy="948998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159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ERD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pic>
        <p:nvPicPr>
          <p:cNvPr id="6" name="Google Shape;439;ge472f1d37d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68" y="1409700"/>
            <a:ext cx="16957464" cy="8344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2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2115800" y="495300"/>
            <a:ext cx="5666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Git</a:t>
            </a: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, JIRA 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규칙</a:t>
            </a: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 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1370844" y="1485900"/>
            <a:ext cx="15546313" cy="8258736"/>
            <a:chOff x="838200" y="800099"/>
            <a:chExt cx="15972268" cy="8667108"/>
          </a:xfrm>
        </p:grpSpPr>
        <p:pic>
          <p:nvPicPr>
            <p:cNvPr id="6" name="Picture 2" descr="https://lh5.googleusercontent.com/faq0GTUYt1mUKbemtMoXn7yBo_iHQCo1ttILppAiaIc9SCixD5wL3a0i90dVeZi8cEIqEbI17OmOgRo0CaD0PcooEGt_YTq7gEG2lUrEUHWuaJddKVfY5S1TN_etQ6Z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818506"/>
              <a:ext cx="8058150" cy="864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9539" r="5625"/>
            <a:stretch/>
          </p:blipFill>
          <p:spPr>
            <a:xfrm>
              <a:off x="8035082" y="800099"/>
              <a:ext cx="8775386" cy="8667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2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요구사항 정의서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723900" y="1562100"/>
            <a:ext cx="16840200" cy="8044126"/>
            <a:chOff x="742950" y="1148025"/>
            <a:chExt cx="17945342" cy="8458201"/>
          </a:xfrm>
        </p:grpSpPr>
        <p:pic>
          <p:nvPicPr>
            <p:cNvPr id="21508" name="Picture 4" descr="https://lh4.googleusercontent.com/ZM_LaQh-R7MOqvU-QsbeyPywZkh5T1f3i7FN4_o2KRk4VoZs-_RoGH52S8RVUjuu1aqwcCT1AlZnxB31bPi58cPcD4f8-NRfYEwlRMHppIyqSYGv2MIdm3W61AiYTseSkRgo-K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50" y="1148025"/>
              <a:ext cx="9010650" cy="845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3246" y="1148025"/>
              <a:ext cx="8915400" cy="59245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3246" y="6781499"/>
              <a:ext cx="8925046" cy="2824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74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52592" y="1423914"/>
            <a:ext cx="7409135" cy="7409135"/>
            <a:chOff x="12252592" y="1423914"/>
            <a:chExt cx="7409135" cy="7409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2592" y="1423914"/>
              <a:ext cx="7409135" cy="74091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28571" y="2874142"/>
            <a:ext cx="12400000" cy="201043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800" dirty="0" smtClean="0">
                <a:solidFill>
                  <a:srgbClr val="7FC6A6"/>
                </a:solidFill>
                <a:latin typeface="S-Core Dream 7 ExtraBold" pitchFamily="34" charset="0"/>
                <a:cs typeface="S-Core Dream 7 ExtraBold" pitchFamily="34" charset="0"/>
              </a:rPr>
              <a:t>프로젝트 소개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828571" y="2000066"/>
            <a:ext cx="5558710" cy="911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CHAPTER. 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02055" y="1657143"/>
            <a:ext cx="2508086" cy="2508086"/>
            <a:chOff x="1160205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2055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474915" y="1886479"/>
            <a:ext cx="2523727" cy="15432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S-Core Dream 6 Bold" pitchFamily="34" charset="0"/>
                <a:cs typeface="S-Core Dream 6 Bold" pitchFamily="34" charset="0"/>
              </a:rPr>
              <a:t>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696238" y="3329118"/>
            <a:ext cx="2302404" cy="310722"/>
            <a:chOff x="11696238" y="3329118"/>
            <a:chExt cx="2302404" cy="310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96238" y="3329118"/>
              <a:ext cx="2302404" cy="3107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API </a:t>
            </a: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명세서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800100" y="1714500"/>
            <a:ext cx="16687800" cy="7694837"/>
            <a:chOff x="0" y="0"/>
            <a:chExt cx="18135600" cy="8096250"/>
          </a:xfrm>
        </p:grpSpPr>
        <p:pic>
          <p:nvPicPr>
            <p:cNvPr id="22531" name="Picture 3" descr="https://lh5.googleusercontent.com/c70-Y4PRAMcIz1K0Jfal4p09BqYZxrngs23Lm_VTBHhZ7TmbMC3E26LLi3mrTJLkphxjmFpcLGabR4Egbxwj9pV8afO6huwT5D1SqGMXpoXUSX5UctrJQjbbrcthqUzMZIE1mr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44100" cy="80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0" name="Picture 2" descr="https://lh4.googleusercontent.com/-FCCAw77obbg_yz9DNJqy27seMhiaYbkNpRLIq5HC5GWnpvNer2zSvV1HlEOWhgGlY0S5h0I-pkRUaOBzoEiwepMzF7jlny6VSRXKSbioI9GzzdaoSzsOWBD30SrO1k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93"/>
            <a:stretch/>
          </p:blipFill>
          <p:spPr bwMode="auto">
            <a:xfrm>
              <a:off x="7181237" y="0"/>
              <a:ext cx="10954363" cy="80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64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JIRA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679472" y="2400300"/>
            <a:ext cx="16929057" cy="6022267"/>
            <a:chOff x="852843" y="1763194"/>
            <a:chExt cx="16929057" cy="6022267"/>
          </a:xfrm>
        </p:grpSpPr>
        <p:pic>
          <p:nvPicPr>
            <p:cNvPr id="23555" name="Picture 3" descr="https://lh3.googleusercontent.com/vih5sY_K4zJhae_WcjHKutI-d2cbEVbV35K0crJwJ9a5L-Wa6uYxY6UpUWUWTauOApWrnU7mJV9tguYrg1YB5tbwmAnQh2CkoWtL2BwMSEvCuinTp043DkdELkQrfxw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43" y="4944851"/>
              <a:ext cx="8387096" cy="284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6" name="Picture 4" descr="https://lh4.googleusercontent.com/SeGKWqTuoHChNOKKgkRtwP-RMpKkJlG2dSa6FI_-O_-Ycp4rXXmGiOdNTmttsB1RLyxAWFt-w0JEnBP_PvmY8qTP02hPPGDXEY4RcsZBKD6fLq7gKrMEIfOL7UwRWBb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938" y="4765399"/>
              <a:ext cx="8541962" cy="2918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https://lh6.googleusercontent.com/kivJZjCNbGGYfxXQ03Dcbwp_NlHYxKmODmZipJ-ByivVLcucwV2mOj2G7W4NWh9NEQwZ5j112q7pJfQNxBB_PHBqSGV-K8vaBx15ki5-3wBnnaaGwGKmOWM1sC4b6Td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222" y="1784529"/>
              <a:ext cx="8494678" cy="2980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844" y="1763194"/>
              <a:ext cx="8625946" cy="3181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 err="1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Git</a:t>
            </a:r>
            <a:r>
              <a:rPr lang="en-US" altLang="ko-KR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 Flow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800100" y="1963513"/>
            <a:ext cx="16687800" cy="7391400"/>
            <a:chOff x="-914401" y="1318067"/>
            <a:chExt cx="18220713" cy="7334251"/>
          </a:xfrm>
        </p:grpSpPr>
        <p:pic>
          <p:nvPicPr>
            <p:cNvPr id="25607" name="Picture 7" descr="https://lh3.googleusercontent.com/LZ17QjeG9LVJyna3Ig3oGQ580rbSrAlt8Fy0VW7roT5fFOfuQedYW0xPJRQ96XQ-qzv8jEJgQEfV4tK8ARr5DRw4pRakO36p5HLOvCG4ZGtjLNtzuR-X2AUnINW3g7Q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52"/>
            <a:stretch/>
          </p:blipFill>
          <p:spPr bwMode="auto">
            <a:xfrm>
              <a:off x="7171712" y="1318067"/>
              <a:ext cx="10134600" cy="733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6" name="Picture 6" descr="https://lh4.googleusercontent.com/tmXFyYP4OMxAtXO2HuUSjagl-ioW4wpO6oxZ-mF8-T18RuLA5fIdEse3h3lNpD-_d1vGTntccy-KVlrw34zClhCl009drcuBawIPlDoHSTkqvhSscOE6y29TxLQuB5c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5" r="14988"/>
            <a:stretch/>
          </p:blipFill>
          <p:spPr bwMode="auto">
            <a:xfrm>
              <a:off x="-914401" y="1318067"/>
              <a:ext cx="8915401" cy="733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90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80952" y="2990258"/>
            <a:ext cx="5944743" cy="20016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600" kern="0" spc="-800" dirty="0" smtClean="0">
                <a:solidFill>
                  <a:srgbClr val="7FC6A6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데모 시연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180952" y="2079138"/>
            <a:ext cx="5558710" cy="911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CHAPTER. 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271697" y="1866900"/>
            <a:ext cx="2043503" cy="168019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>
                <a:solidFill>
                  <a:srgbClr val="FDF8F2"/>
                </a:solidFill>
                <a:latin typeface="S-Core Dream 6 Bold" pitchFamily="34" charset="0"/>
              </a:rPr>
              <a:t>4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203234" y="3289633"/>
            <a:ext cx="2302404" cy="310722"/>
            <a:chOff x="5203234" y="3289633"/>
            <a:chExt cx="2302404" cy="310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3234" y="3289633"/>
              <a:ext cx="2302404" cy="310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4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47619" y="2971461"/>
            <a:ext cx="7734581" cy="1714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600" kern="0" spc="-800" dirty="0" smtClean="0">
                <a:solidFill>
                  <a:srgbClr val="7FC6A6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프로젝트 후기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52381" y="2309044"/>
            <a:ext cx="5558710" cy="9111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 smtClean="0">
                <a:solidFill>
                  <a:srgbClr val="7FC6A6"/>
                </a:solidFill>
                <a:latin typeface="S-Core Dream 6 Bold" pitchFamily="34" charset="0"/>
                <a:cs typeface="S-Core Dream 6 Bold" pitchFamily="34" charset="0"/>
              </a:rPr>
              <a:t>CHAPTER. 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430000" y="1864514"/>
            <a:ext cx="2043503" cy="15263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100" kern="0" spc="-400" dirty="0" smtClean="0">
                <a:solidFill>
                  <a:srgbClr val="FDF8F2"/>
                </a:solidFill>
                <a:latin typeface="S-Core Dream 6 Bold" pitchFamily="34" charset="0"/>
                <a:cs typeface="S-Core Dream 6 Bold" pitchFamily="34" charset="0"/>
              </a:rPr>
              <a:t>5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371429" y="3316276"/>
            <a:ext cx="2302404" cy="310722"/>
            <a:chOff x="11371429" y="3316276"/>
            <a:chExt cx="2302404" cy="310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1429" y="3316276"/>
              <a:ext cx="2302404" cy="310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프로젝트 후기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6" name="그룹 1002"/>
          <p:cNvGrpSpPr/>
          <p:nvPr/>
        </p:nvGrpSpPr>
        <p:grpSpPr>
          <a:xfrm>
            <a:off x="2270859" y="2149165"/>
            <a:ext cx="2908651" cy="2908651"/>
            <a:chOff x="714428" y="2079346"/>
            <a:chExt cx="2908651" cy="2908651"/>
          </a:xfrm>
        </p:grpSpPr>
        <p:pic>
          <p:nvPicPr>
            <p:cNvPr id="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28" y="2079346"/>
              <a:ext cx="2908651" cy="2908651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3106204" y="2149165"/>
            <a:ext cx="2908651" cy="2908651"/>
            <a:chOff x="7671230" y="2079346"/>
            <a:chExt cx="2908651" cy="2908651"/>
          </a:xfrm>
        </p:grpSpPr>
        <p:pic>
          <p:nvPicPr>
            <p:cNvPr id="11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1230" y="2079346"/>
              <a:ext cx="2908651" cy="2908651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7678777" y="2138267"/>
            <a:ext cx="2930446" cy="2930446"/>
            <a:chOff x="11138733" y="2068448"/>
            <a:chExt cx="2930446" cy="2930446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8733" y="2068448"/>
              <a:ext cx="2930446" cy="2930446"/>
            </a:xfrm>
            <a:prstGeom prst="rect">
              <a:avLst/>
            </a:prstGeom>
          </p:spPr>
        </p:pic>
      </p:grpSp>
      <p:grpSp>
        <p:nvGrpSpPr>
          <p:cNvPr id="17" name="그룹 1006"/>
          <p:cNvGrpSpPr/>
          <p:nvPr/>
        </p:nvGrpSpPr>
        <p:grpSpPr>
          <a:xfrm>
            <a:off x="1784376" y="4786903"/>
            <a:ext cx="3881616" cy="4776197"/>
            <a:chOff x="695994" y="4786903"/>
            <a:chExt cx="2945519" cy="4154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5994" y="4786903"/>
              <a:ext cx="2945519" cy="4154173"/>
            </a:xfrm>
            <a:prstGeom prst="rect">
              <a:avLst/>
            </a:prstGeom>
          </p:spPr>
        </p:pic>
      </p:grpSp>
      <p:grpSp>
        <p:nvGrpSpPr>
          <p:cNvPr id="19" name="그룹 1008"/>
          <p:cNvGrpSpPr/>
          <p:nvPr/>
        </p:nvGrpSpPr>
        <p:grpSpPr>
          <a:xfrm>
            <a:off x="12619721" y="4786903"/>
            <a:ext cx="3881616" cy="4776197"/>
            <a:chOff x="7652796" y="4786903"/>
            <a:chExt cx="2945519" cy="4154173"/>
          </a:xfrm>
        </p:grpSpPr>
        <p:pic>
          <p:nvPicPr>
            <p:cNvPr id="20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52796" y="4786903"/>
              <a:ext cx="2945519" cy="4154173"/>
            </a:xfrm>
            <a:prstGeom prst="rect">
              <a:avLst/>
            </a:prstGeom>
          </p:spPr>
        </p:pic>
      </p:grpSp>
      <p:grpSp>
        <p:nvGrpSpPr>
          <p:cNvPr id="23" name="그룹 1009"/>
          <p:cNvGrpSpPr/>
          <p:nvPr/>
        </p:nvGrpSpPr>
        <p:grpSpPr>
          <a:xfrm>
            <a:off x="7202048" y="4786903"/>
            <a:ext cx="3881616" cy="4776197"/>
            <a:chOff x="11131197" y="4786903"/>
            <a:chExt cx="2945519" cy="4154173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131197" y="4786903"/>
              <a:ext cx="2945519" cy="4154173"/>
            </a:xfrm>
            <a:prstGeom prst="rect">
              <a:avLst/>
            </a:prstGeom>
          </p:spPr>
        </p:pic>
      </p:grpSp>
      <p:sp>
        <p:nvSpPr>
          <p:cNvPr id="25" name="Object 29"/>
          <p:cNvSpPr txBox="1"/>
          <p:nvPr/>
        </p:nvSpPr>
        <p:spPr>
          <a:xfrm>
            <a:off x="2851920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7FC6A6"/>
                </a:solidFill>
                <a:latin typeface="S-Core Dream 8 Heavy" pitchFamily="34" charset="0"/>
                <a:cs typeface="S-Core Dream 8 Heavy" pitchFamily="34" charset="0"/>
              </a:rPr>
              <a:t>박채린</a:t>
            </a:r>
            <a:endParaRPr lang="en-US" dirty="0"/>
          </a:p>
        </p:txBody>
      </p:sp>
      <p:sp>
        <p:nvSpPr>
          <p:cNvPr id="26" name="Object 35"/>
          <p:cNvSpPr txBox="1"/>
          <p:nvPr/>
        </p:nvSpPr>
        <p:spPr>
          <a:xfrm>
            <a:off x="13687264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7FC6A6"/>
                </a:solidFill>
                <a:latin typeface="S-Core Dream 8 Heavy" pitchFamily="34" charset="0"/>
                <a:cs typeface="S-Core Dream 8 Heavy" pitchFamily="34" charset="0"/>
              </a:rPr>
              <a:t>박형민</a:t>
            </a:r>
            <a:endParaRPr lang="en-US" dirty="0"/>
          </a:p>
        </p:txBody>
      </p:sp>
      <p:sp>
        <p:nvSpPr>
          <p:cNvPr id="27" name="Object 37"/>
          <p:cNvSpPr txBox="1"/>
          <p:nvPr/>
        </p:nvSpPr>
        <p:spPr>
          <a:xfrm>
            <a:off x="8269591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92A8D1"/>
                </a:solidFill>
                <a:latin typeface="S-Core Dream 8 Heavy" pitchFamily="34" charset="0"/>
                <a:cs typeface="S-Core Dream 8 Heavy" pitchFamily="34" charset="0"/>
              </a:rPr>
              <a:t>정성학</a:t>
            </a:r>
            <a:endParaRPr lang="en-US" dirty="0"/>
          </a:p>
        </p:txBody>
      </p:sp>
      <p:sp>
        <p:nvSpPr>
          <p:cNvPr id="28" name="Object 31"/>
          <p:cNvSpPr txBox="1"/>
          <p:nvPr/>
        </p:nvSpPr>
        <p:spPr>
          <a:xfrm>
            <a:off x="1945047" y="6370222"/>
            <a:ext cx="3560273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Openvidu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라는 기술을 활용해 볼 수 있어서 </a:t>
            </a:r>
            <a:r>
              <a:rPr lang="ko-KR" altLang="en-US" sz="2100" kern="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재밌었습니다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팀원들이 모두 적극적으로 임해줘서 잘 마무리 할 수 있었습니다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Object 31"/>
          <p:cNvSpPr txBox="1"/>
          <p:nvPr/>
        </p:nvSpPr>
        <p:spPr>
          <a:xfrm>
            <a:off x="12780391" y="6370222"/>
            <a:ext cx="3560273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REST API 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형태로 어떻게 </a:t>
            </a:r>
            <a:r>
              <a:rPr lang="ko-KR" altLang="en-US" sz="21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웹서비스가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제공되는건지 조금은 이해하게 되었습니다</a:t>
            </a:r>
            <a:r>
              <a:rPr lang="en-US" altLang="ko-KR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어려운 내용도 많았지만 모든 </a:t>
            </a:r>
            <a:r>
              <a:rPr lang="ko-KR" altLang="en-US" sz="21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팀원분들이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항상  친절하게 잘 알려주시고</a:t>
            </a:r>
            <a:r>
              <a:rPr lang="en-US" altLang="ko-KR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, 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함께 </a:t>
            </a:r>
            <a:r>
              <a:rPr lang="ko-KR" altLang="en-US" sz="2100" kern="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파이팅한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덕분에 많이 배울 수 있었습니다</a:t>
            </a:r>
            <a:r>
              <a:rPr lang="en-US" altLang="ko-KR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감사합니다 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:)</a:t>
            </a:r>
            <a:endParaRPr lang="en-US" altLang="ko-KR" sz="21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30" name="Object 31"/>
          <p:cNvSpPr txBox="1"/>
          <p:nvPr/>
        </p:nvSpPr>
        <p:spPr>
          <a:xfrm>
            <a:off x="7362718" y="6370222"/>
            <a:ext cx="3560273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공부하며 </a:t>
            </a:r>
            <a:r>
              <a:rPr lang="ko-KR" altLang="en-US" sz="21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개발하다보니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프로젝트 시작할 때 </a:t>
            </a:r>
            <a:r>
              <a:rPr lang="ko-KR" altLang="en-US" sz="21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생각했던것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만큼의 결과물이 나오지 않아서 아쉽지만 좋은 경험이었고 이번 프로젝트를 </a:t>
            </a:r>
            <a:r>
              <a:rPr lang="ko-KR" altLang="en-US" sz="21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경험삼아서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다음 프로젝트때는 더 열심히 </a:t>
            </a:r>
            <a:r>
              <a:rPr lang="ko-KR" altLang="en-US" sz="21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해보자라는</a:t>
            </a:r>
            <a:r>
              <a: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생각이 듭니다</a:t>
            </a:r>
          </a:p>
        </p:txBody>
      </p:sp>
    </p:spTree>
    <p:extLst>
      <p:ext uri="{BB962C8B-B14F-4D97-AF65-F5344CB8AC3E}">
        <p14:creationId xmlns:p14="http://schemas.microsoft.com/office/powerpoint/2010/main" val="10635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38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21" name="Google Shape;122;p9"/>
          <p:cNvSpPr txBox="1"/>
          <p:nvPr/>
        </p:nvSpPr>
        <p:spPr>
          <a:xfrm>
            <a:off x="13716000" y="495300"/>
            <a:ext cx="4065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프로젝트 후기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2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6" name="그룹 1003"/>
          <p:cNvGrpSpPr/>
          <p:nvPr/>
        </p:nvGrpSpPr>
        <p:grpSpPr>
          <a:xfrm>
            <a:off x="3733799" y="1436739"/>
            <a:ext cx="2930446" cy="2930446"/>
            <a:chOff x="4181931" y="2068448"/>
            <a:chExt cx="2930446" cy="2930446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931" y="2068448"/>
              <a:ext cx="2930446" cy="2930446"/>
            </a:xfrm>
            <a:prstGeom prst="rect">
              <a:avLst/>
            </a:prstGeom>
          </p:spPr>
        </p:pic>
      </p:grpSp>
      <p:grpSp>
        <p:nvGrpSpPr>
          <p:cNvPr id="8" name="그룹 1014"/>
          <p:cNvGrpSpPr/>
          <p:nvPr/>
        </p:nvGrpSpPr>
        <p:grpSpPr>
          <a:xfrm>
            <a:off x="11979846" y="1436785"/>
            <a:ext cx="2908651" cy="2930400"/>
            <a:chOff x="14662636" y="2079346"/>
            <a:chExt cx="2908651" cy="2908651"/>
          </a:xfrm>
        </p:grpSpPr>
        <p:pic>
          <p:nvPicPr>
            <p:cNvPr id="9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2636" y="2079346"/>
              <a:ext cx="2908651" cy="2908651"/>
            </a:xfrm>
            <a:prstGeom prst="rect">
              <a:avLst/>
            </a:prstGeom>
          </p:spPr>
        </p:pic>
      </p:grpSp>
      <p:grpSp>
        <p:nvGrpSpPr>
          <p:cNvPr id="34" name="그룹 1003"/>
          <p:cNvGrpSpPr/>
          <p:nvPr/>
        </p:nvGrpSpPr>
        <p:grpSpPr>
          <a:xfrm>
            <a:off x="9982200" y="4152900"/>
            <a:ext cx="6903944" cy="5140699"/>
            <a:chOff x="9214735" y="4485016"/>
            <a:chExt cx="5859747" cy="4154173"/>
          </a:xfrm>
        </p:grpSpPr>
        <p:pic>
          <p:nvPicPr>
            <p:cNvPr id="35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14735" y="4485016"/>
              <a:ext cx="5859747" cy="415417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163082" y="4152900"/>
            <a:ext cx="8071881" cy="5140699"/>
            <a:chOff x="1072118" y="4955800"/>
            <a:chExt cx="8071881" cy="5140699"/>
          </a:xfrm>
        </p:grpSpPr>
        <p:grpSp>
          <p:nvGrpSpPr>
            <p:cNvPr id="32" name="그룹 1002"/>
            <p:cNvGrpSpPr/>
            <p:nvPr/>
          </p:nvGrpSpPr>
          <p:grpSpPr>
            <a:xfrm>
              <a:off x="1072118" y="4955800"/>
              <a:ext cx="8071881" cy="5140699"/>
              <a:chOff x="2334323" y="4485016"/>
              <a:chExt cx="5859747" cy="4154173"/>
            </a:xfrm>
          </p:grpSpPr>
          <p:pic>
            <p:nvPicPr>
              <p:cNvPr id="33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2334323" y="4485016"/>
                <a:ext cx="5859747" cy="4154173"/>
              </a:xfrm>
              <a:prstGeom prst="rect">
                <a:avLst/>
              </a:prstGeom>
            </p:spPr>
          </p:pic>
        </p:grpSp>
        <p:sp>
          <p:nvSpPr>
            <p:cNvPr id="19" name="Object 37"/>
            <p:cNvSpPr txBox="1"/>
            <p:nvPr/>
          </p:nvSpPr>
          <p:spPr>
            <a:xfrm>
              <a:off x="4234794" y="5637565"/>
              <a:ext cx="1746528" cy="67412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900" kern="0" spc="-300" dirty="0" smtClean="0">
                  <a:solidFill>
                    <a:srgbClr val="92A8D1"/>
                  </a:solidFill>
                  <a:latin typeface="S-Core Dream 8 Heavy" panose="020B0903030302020204" pitchFamily="34" charset="-127"/>
                  <a:ea typeface="S-Core Dream 8 Heavy" panose="020B0903030302020204" pitchFamily="34" charset="-127"/>
                  <a:cs typeface="S-Core Dream 8 Heavy" pitchFamily="34" charset="0"/>
                </a:rPr>
                <a:t>박지현</a:t>
              </a:r>
              <a:endParaRPr lang="en-US" dirty="0">
                <a:latin typeface="S-Core Dream 8 Heavy" panose="020B0903030302020204" pitchFamily="34" charset="-127"/>
                <a:ea typeface="S-Core Dream 8 Heavy" panose="020B0903030302020204" pitchFamily="34" charset="-127"/>
              </a:endParaRPr>
            </a:p>
          </p:txBody>
        </p:sp>
        <p:sp>
          <p:nvSpPr>
            <p:cNvPr id="23" name="Object 31"/>
            <p:cNvSpPr txBox="1"/>
            <p:nvPr/>
          </p:nvSpPr>
          <p:spPr>
            <a:xfrm>
              <a:off x="1291472" y="6462889"/>
              <a:ext cx="7633172" cy="348241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이번 </a:t>
              </a:r>
              <a:r>
                <a:rPr lang="ko-KR" altLang="en-US" sz="2100" kern="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프로젝트을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 통해서 새로운 영역들에 많이 도전할 수 있었습니다</a:t>
              </a:r>
              <a:r>
                <a:rPr lang="en-US" altLang="ko-KR" sz="2100" kern="0" spc="-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! Jira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나 </a:t>
              </a:r>
              <a:r>
                <a:rPr lang="en-US" altLang="ko-KR" sz="2100" kern="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openVidu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, </a:t>
              </a:r>
              <a:r>
                <a:rPr lang="en-US" altLang="ko-KR" sz="2100" kern="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docker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등을 새로운 것들을 경험하고 개발 중 여러 시행착오를 겪으면서 </a:t>
              </a:r>
              <a:r>
                <a:rPr lang="ko-KR" altLang="en-US" sz="2100" kern="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개발역량을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 많이 키울 수 있던 것 같습니다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.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기획부터 다양한 팀원들의 의견이 많이 제시되었고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,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여러사람이 모였을 때 좋은 아이디어가 많이 나와 신기했습니다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.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그리고 이를 공유하는 과정에서 서로 존중하며 의사소통하는 방법을 터득할 수 있었던 것 </a:t>
              </a:r>
              <a:r>
                <a:rPr lang="ko-KR" altLang="en-US" sz="2100" kern="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같네요ㅎㅎ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 무엇보다도 개발 뒷부분으로 갈수록 팀 전체가 바빠졌는데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,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그럼에도 불구하고 적극적인 팀원들 덕분에 필요한 부분들을 채워 나갈 수 있었습니다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.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서로를 도왔던 마음들이 모여 프로젝트를 잘 마무리할 수 있었던 것 같고</a:t>
              </a:r>
              <a:r>
                <a:rPr lang="en-US" altLang="ko-KR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, </a:t>
              </a:r>
              <a:r>
                <a:rPr lang="ko-KR" altLang="en-US" sz="2100" kern="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팀원들 모두 고맙습니다</a:t>
              </a:r>
              <a:r>
                <a:rPr lang="en-US" altLang="ko-KR" sz="2100" kern="0" spc="-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3 Light" pitchFamily="34" charset="0"/>
                </a:rPr>
                <a:t>! :)</a:t>
              </a:r>
              <a:endParaRPr lang="ko-KR" altLang="en-US" sz="21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endParaRPr>
            </a:p>
          </p:txBody>
        </p:sp>
      </p:grpSp>
      <p:sp>
        <p:nvSpPr>
          <p:cNvPr id="20" name="Object 31"/>
          <p:cNvSpPr txBox="1"/>
          <p:nvPr/>
        </p:nvSpPr>
        <p:spPr>
          <a:xfrm>
            <a:off x="10271871" y="5659989"/>
            <a:ext cx="6324600" cy="319951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지난 프로젝트까지는 </a:t>
            </a:r>
            <a:r>
              <a:rPr lang="ko-KR" altLang="en-US" sz="2100" kern="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백엔드를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주로 맡아서 했기 때문에 </a:t>
            </a:r>
            <a:r>
              <a:rPr lang="ko-KR" altLang="en-US" sz="2100" kern="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프론트엔드를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본격적으로 맡게 된 첫 번째 프로젝트여서 저에게는 큰 도전이었습니다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그래도 항상 잘한다고 응원해주고 격려해주는 팀원들 덕분에 프로젝트를 잘 마무리 한 것 같습니다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열심히 하는 팀원들의 모습을 보면서 많이 자극 받으면서 힘을 낼 수 있었습니다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프로젝트 일정을 관리하는게 생각보다 쉽지 않다는 걸 체감했습니다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Vue3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나 </a:t>
            </a:r>
            <a:r>
              <a:rPr lang="en-US" altLang="ko-KR" sz="2100" kern="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openvidu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 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등 새로운 것들을 동시에 경험해보면서 적용할 수 있어서 좋았습니다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. 7</a:t>
            </a:r>
            <a:r>
              <a:rPr lang="ko-KR" altLang="en-US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주 동안 함께 고생했던 팀원들 다들 수고했습니다 </a:t>
            </a:r>
            <a:r>
              <a:rPr lang="en-US" altLang="ko-KR" sz="2100" kern="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3 Light" pitchFamily="34" charset="0"/>
              </a:rPr>
              <a:t>:)</a:t>
            </a:r>
            <a:endParaRPr lang="en-US" altLang="ko-KR" sz="21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18" name="Object 35"/>
          <p:cNvSpPr txBox="1"/>
          <p:nvPr/>
        </p:nvSpPr>
        <p:spPr>
          <a:xfrm>
            <a:off x="12560907" y="4838921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900" kern="0" spc="-300" dirty="0" smtClean="0">
                <a:solidFill>
                  <a:srgbClr val="7FC6A6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  <a:cs typeface="S-Core Dream 8 Heavy" pitchFamily="34" charset="0"/>
              </a:rPr>
              <a:t>안수빈</a:t>
            </a:r>
            <a:endParaRPr lang="en-US" dirty="0"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4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953" y="3314700"/>
            <a:ext cx="16238095" cy="5936187"/>
            <a:chOff x="1024953" y="3314700"/>
            <a:chExt cx="16238095" cy="5936187"/>
          </a:xfrm>
        </p:grpSpPr>
        <p:sp>
          <p:nvSpPr>
            <p:cNvPr id="6" name="Object 6"/>
            <p:cNvSpPr txBox="1"/>
            <p:nvPr/>
          </p:nvSpPr>
          <p:spPr>
            <a:xfrm>
              <a:off x="1024953" y="3314700"/>
              <a:ext cx="16238095" cy="593618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9500" kern="0" spc="-900" dirty="0" smtClean="0">
                  <a:solidFill>
                    <a:srgbClr val="FDF8F2"/>
                  </a:solidFill>
                  <a:latin typeface="S-Core Dream 9 Black" pitchFamily="34" charset="0"/>
                  <a:cs typeface="S-Core Dream 9 Black" pitchFamily="34" charset="0"/>
                </a:rPr>
                <a:t>감사합니다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6519536" y="6929339"/>
              <a:ext cx="5246643" cy="117491"/>
              <a:chOff x="6519536" y="6929339"/>
              <a:chExt cx="5246643" cy="1174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19536" y="6929339"/>
                <a:ext cx="5246643" cy="1174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19536" y="7043656"/>
              <a:ext cx="5246643" cy="117491"/>
              <a:chOff x="6519536" y="7043656"/>
              <a:chExt cx="5246643" cy="1174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19536" y="7043656"/>
                <a:ext cx="5246643" cy="1174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4428" y="2079346"/>
            <a:ext cx="2908651" cy="2908651"/>
            <a:chOff x="714428" y="2079346"/>
            <a:chExt cx="2908651" cy="29086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28" y="2079346"/>
              <a:ext cx="2908651" cy="2908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1931" y="2068448"/>
            <a:ext cx="2930446" cy="2930446"/>
            <a:chOff x="4181931" y="2068448"/>
            <a:chExt cx="2930446" cy="29304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931" y="2068448"/>
              <a:ext cx="2930446" cy="2930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71230" y="2079346"/>
            <a:ext cx="2908651" cy="2908651"/>
            <a:chOff x="7671230" y="2079346"/>
            <a:chExt cx="2908651" cy="29086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1230" y="2079346"/>
              <a:ext cx="2908651" cy="2908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8733" y="2068448"/>
            <a:ext cx="2930446" cy="2930446"/>
            <a:chOff x="11138733" y="2068448"/>
            <a:chExt cx="2930446" cy="2930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8733" y="2068448"/>
              <a:ext cx="2930446" cy="2930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5994" y="4786903"/>
            <a:ext cx="2945519" cy="4154173"/>
            <a:chOff x="695994" y="4786903"/>
            <a:chExt cx="2945519" cy="4154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5994" y="4786903"/>
              <a:ext cx="2945519" cy="4154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74395" y="4786903"/>
            <a:ext cx="2945519" cy="4154173"/>
            <a:chOff x="4174395" y="4786903"/>
            <a:chExt cx="2945519" cy="41541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74395" y="4786903"/>
              <a:ext cx="2945519" cy="4154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52796" y="4786903"/>
            <a:ext cx="2945519" cy="4154173"/>
            <a:chOff x="7652796" y="4786903"/>
            <a:chExt cx="2945519" cy="41541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52796" y="4786903"/>
              <a:ext cx="2945519" cy="41541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31197" y="4786903"/>
            <a:ext cx="2945519" cy="4154173"/>
            <a:chOff x="11131197" y="4786903"/>
            <a:chExt cx="2945519" cy="41541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131197" y="4786903"/>
              <a:ext cx="2945519" cy="415417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95489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7FC6A6"/>
                </a:solidFill>
                <a:latin typeface="S-Core Dream 8 Heavy" pitchFamily="34" charset="0"/>
                <a:cs typeface="S-Core Dream 8 Heavy" pitchFamily="34" charset="0"/>
              </a:rPr>
              <a:t>박채린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044302" y="6261544"/>
            <a:ext cx="2251337" cy="4131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팀장</a:t>
            </a:r>
            <a:endParaRPr lang="en-US" sz="2400" b="1" dirty="0"/>
          </a:p>
        </p:txBody>
      </p:sp>
      <p:sp>
        <p:nvSpPr>
          <p:cNvPr id="31" name="Object 31"/>
          <p:cNvSpPr txBox="1"/>
          <p:nvPr/>
        </p:nvSpPr>
        <p:spPr>
          <a:xfrm>
            <a:off x="809925" y="6985983"/>
            <a:ext cx="2717655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기획 담당</a:t>
            </a:r>
          </a:p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open vidu 프론트</a:t>
            </a:r>
          </a:p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화상 회의방 구현</a:t>
            </a:r>
            <a:endParaRPr lang="en-US" sz="2100" b="1" dirty="0"/>
          </a:p>
        </p:txBody>
      </p:sp>
      <p:sp>
        <p:nvSpPr>
          <p:cNvPr id="32" name="Object 32"/>
          <p:cNvSpPr txBox="1"/>
          <p:nvPr/>
        </p:nvSpPr>
        <p:spPr>
          <a:xfrm>
            <a:off x="4778000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92A8D1"/>
                </a:solidFill>
                <a:latin typeface="S-Core Dream 8 Heavy" pitchFamily="34" charset="0"/>
                <a:cs typeface="S-Core Dream 8 Heavy" pitchFamily="34" charset="0"/>
              </a:rPr>
              <a:t>박지현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4297156" y="6261544"/>
            <a:ext cx="2699995" cy="4131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100" dirty="0" smtClean="0">
                <a:solidFill>
                  <a:srgbClr val="7FC6A6"/>
                </a:solidFill>
                <a:latin typeface="S-Core Dream 5 Medium" pitchFamily="34" charset="0"/>
                <a:cs typeface="S-Core Dream 5 Medium" pitchFamily="34" charset="0"/>
              </a:rPr>
              <a:t>백엔드 리더</a:t>
            </a:r>
            <a:endParaRPr lang="en-US" sz="2400" b="1" dirty="0"/>
          </a:p>
        </p:txBody>
      </p:sp>
      <p:sp>
        <p:nvSpPr>
          <p:cNvPr id="34" name="Object 34"/>
          <p:cNvSpPr txBox="1"/>
          <p:nvPr/>
        </p:nvSpPr>
        <p:spPr>
          <a:xfrm>
            <a:off x="4302148" y="6985983"/>
            <a:ext cx="2717655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b="1" kern="0" spc="-100" dirty="0" smtClean="0">
                <a:solidFill>
                  <a:srgbClr val="92A8D1"/>
                </a:solidFill>
                <a:latin typeface="S-Core Dream 3 Light" pitchFamily="34" charset="0"/>
                <a:cs typeface="S-Core Dream 3 Light" pitchFamily="34" charset="0"/>
              </a:rPr>
              <a:t>open vidu 백엔드</a:t>
            </a:r>
          </a:p>
          <a:p>
            <a:pPr algn="ctr"/>
            <a:r>
              <a:rPr lang="en-US" sz="2100" b="1" kern="0" spc="-100" dirty="0" smtClean="0">
                <a:solidFill>
                  <a:srgbClr val="92A8D1"/>
                </a:solidFill>
                <a:latin typeface="S-Core Dream 3 Light" pitchFamily="34" charset="0"/>
                <a:cs typeface="S-Core Dream 3 Light" pitchFamily="34" charset="0"/>
              </a:rPr>
              <a:t>이미지 등록</a:t>
            </a:r>
          </a:p>
          <a:p>
            <a:pPr algn="ctr"/>
            <a:r>
              <a:rPr lang="en-US" sz="2100" b="1" kern="0" spc="-100" dirty="0" smtClean="0">
                <a:solidFill>
                  <a:srgbClr val="92A8D1"/>
                </a:solidFill>
                <a:latin typeface="S-Core Dream 3 Light" pitchFamily="34" charset="0"/>
                <a:cs typeface="S-Core Dream 3 Light" pitchFamily="34" charset="0"/>
              </a:rPr>
              <a:t>채팅 구현</a:t>
            </a:r>
            <a:endParaRPr lang="en-US" sz="2100" b="1" dirty="0"/>
          </a:p>
        </p:txBody>
      </p:sp>
      <p:sp>
        <p:nvSpPr>
          <p:cNvPr id="35" name="Object 35"/>
          <p:cNvSpPr txBox="1"/>
          <p:nvPr/>
        </p:nvSpPr>
        <p:spPr>
          <a:xfrm>
            <a:off x="8256400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7FC6A6"/>
                </a:solidFill>
                <a:latin typeface="S-Core Dream 8 Heavy" pitchFamily="34" charset="0"/>
                <a:cs typeface="S-Core Dream 8 Heavy" pitchFamily="34" charset="0"/>
              </a:rPr>
              <a:t>박형민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7797621" y="6261544"/>
            <a:ext cx="2699995" cy="4131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서버 담당</a:t>
            </a:r>
            <a:endParaRPr lang="en-US" sz="2400" b="1" dirty="0"/>
          </a:p>
        </p:txBody>
      </p:sp>
      <p:sp>
        <p:nvSpPr>
          <p:cNvPr id="37" name="Object 37"/>
          <p:cNvSpPr txBox="1"/>
          <p:nvPr/>
        </p:nvSpPr>
        <p:spPr>
          <a:xfrm>
            <a:off x="11730691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92A8D1"/>
                </a:solidFill>
                <a:latin typeface="S-Core Dream 8 Heavy" pitchFamily="34" charset="0"/>
                <a:cs typeface="S-Core Dream 8 Heavy" pitchFamily="34" charset="0"/>
              </a:rPr>
              <a:t>정성학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253958" y="6261544"/>
            <a:ext cx="2699995" cy="4131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100" dirty="0" smtClean="0">
                <a:solidFill>
                  <a:srgbClr val="7FC6A6"/>
                </a:solidFill>
                <a:latin typeface="S-Core Dream 5 Medium" pitchFamily="34" charset="0"/>
                <a:cs typeface="S-Core Dream 5 Medium" pitchFamily="34" charset="0"/>
              </a:rPr>
              <a:t>git 담당</a:t>
            </a:r>
            <a:endParaRPr lang="en-US" sz="2400" b="1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522144" y="8528543"/>
            <a:ext cx="1293218" cy="101884"/>
            <a:chOff x="1522144" y="8528543"/>
            <a:chExt cx="1293218" cy="10188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2144" y="8528543"/>
              <a:ext cx="1293218" cy="1018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0544" y="8528543"/>
            <a:ext cx="1293218" cy="101884"/>
            <a:chOff x="5000545" y="8528543"/>
            <a:chExt cx="1293218" cy="1018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0545" y="8528543"/>
              <a:ext cx="1293218" cy="1018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78946" y="8528543"/>
            <a:ext cx="1293218" cy="101884"/>
            <a:chOff x="8478946" y="8528543"/>
            <a:chExt cx="1293218" cy="1018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8946" y="8528543"/>
              <a:ext cx="1293218" cy="1018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57346" y="8528543"/>
            <a:ext cx="1293218" cy="101884"/>
            <a:chOff x="11957347" y="8528543"/>
            <a:chExt cx="1293218" cy="1018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57347" y="8528543"/>
              <a:ext cx="1293218" cy="1018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62636" y="2079346"/>
            <a:ext cx="2908651" cy="2908651"/>
            <a:chOff x="14662636" y="2079346"/>
            <a:chExt cx="2908651" cy="29086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2636" y="2079346"/>
              <a:ext cx="2908651" cy="29086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44202" y="4786903"/>
            <a:ext cx="2945519" cy="4154173"/>
            <a:chOff x="14644202" y="4786903"/>
            <a:chExt cx="2945519" cy="41541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644202" y="4786903"/>
              <a:ext cx="2945519" cy="415417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5240000" y="5494295"/>
            <a:ext cx="1746528" cy="67412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300" dirty="0" smtClean="0">
                <a:solidFill>
                  <a:srgbClr val="7FC6A6"/>
                </a:solidFill>
                <a:latin typeface="S-Core Dream 8 Heavy" pitchFamily="34" charset="0"/>
                <a:cs typeface="S-Core Dream 8 Heavy" pitchFamily="34" charset="0"/>
              </a:rPr>
              <a:t>안수빈</a:t>
            </a:r>
            <a:endParaRPr lang="en-US" dirty="0"/>
          </a:p>
        </p:txBody>
      </p:sp>
      <p:sp>
        <p:nvSpPr>
          <p:cNvPr id="58" name="Object 58"/>
          <p:cNvSpPr txBox="1"/>
          <p:nvPr/>
        </p:nvSpPr>
        <p:spPr>
          <a:xfrm>
            <a:off x="14766963" y="6261544"/>
            <a:ext cx="2699995" cy="41317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kern="0" spc="-100" dirty="0" smtClean="0">
                <a:solidFill>
                  <a:srgbClr val="92A8D1"/>
                </a:solidFill>
                <a:latin typeface="S-Core Dream 5 Medium" pitchFamily="34" charset="0"/>
                <a:cs typeface="S-Core Dream 5 Medium" pitchFamily="34" charset="0"/>
              </a:rPr>
              <a:t>프론트엔드 리더</a:t>
            </a:r>
            <a:endParaRPr lang="en-US" sz="2400" b="1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5470352" y="8528543"/>
            <a:ext cx="1293218" cy="101884"/>
            <a:chOff x="15470352" y="8528543"/>
            <a:chExt cx="1293218" cy="1018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70352" y="8528543"/>
              <a:ext cx="1293218" cy="101884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7875617" y="6985983"/>
            <a:ext cx="2550062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b="1" kern="0" spc="-100" dirty="0" err="1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백엔드+프론트</a:t>
            </a:r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 통신</a:t>
            </a:r>
          </a:p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문화력 등록</a:t>
            </a:r>
          </a:p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마이 페이지</a:t>
            </a:r>
            <a:endParaRPr lang="en-US" sz="2100" b="1" dirty="0"/>
          </a:p>
        </p:txBody>
      </p:sp>
      <p:sp>
        <p:nvSpPr>
          <p:cNvPr id="63" name="Object 63"/>
          <p:cNvSpPr txBox="1"/>
          <p:nvPr/>
        </p:nvSpPr>
        <p:spPr>
          <a:xfrm>
            <a:off x="11205000" y="6985983"/>
            <a:ext cx="2717655" cy="13415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b="1" kern="0" spc="-100" dirty="0" smtClean="0">
                <a:solidFill>
                  <a:srgbClr val="92A8D1"/>
                </a:solidFill>
                <a:latin typeface="S-Core Dream 3 Light" pitchFamily="34" charset="0"/>
                <a:cs typeface="S-Core Dream 3 Light" pitchFamily="34" charset="0"/>
              </a:rPr>
              <a:t>백엔드 전반</a:t>
            </a:r>
          </a:p>
          <a:p>
            <a:pPr algn="ctr"/>
            <a:r>
              <a:rPr lang="en-US" sz="2100" b="1" kern="0" spc="-100" dirty="0" smtClean="0">
                <a:solidFill>
                  <a:srgbClr val="92A8D1"/>
                </a:solidFill>
                <a:latin typeface="S-Core Dream 3 Light" pitchFamily="34" charset="0"/>
                <a:cs typeface="S-Core Dream 3 Light" pitchFamily="34" charset="0"/>
              </a:rPr>
              <a:t>DB 관리</a:t>
            </a:r>
          </a:p>
          <a:p>
            <a:pPr algn="ctr"/>
            <a:r>
              <a:rPr lang="en-US" sz="2100" b="1" kern="0" spc="-100" dirty="0" smtClean="0">
                <a:solidFill>
                  <a:srgbClr val="92A8D1"/>
                </a:solidFill>
                <a:latin typeface="S-Core Dream 3 Light" pitchFamily="34" charset="0"/>
                <a:cs typeface="S-Core Dream 3 Light" pitchFamily="34" charset="0"/>
              </a:rPr>
              <a:t>블로그 구현</a:t>
            </a:r>
            <a:endParaRPr lang="en-US" sz="2100" b="1" dirty="0"/>
          </a:p>
        </p:txBody>
      </p:sp>
      <p:sp>
        <p:nvSpPr>
          <p:cNvPr id="64" name="Object 64"/>
          <p:cNvSpPr txBox="1"/>
          <p:nvPr/>
        </p:nvSpPr>
        <p:spPr>
          <a:xfrm>
            <a:off x="14766963" y="7013297"/>
            <a:ext cx="2717655" cy="1325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JIRA 담당</a:t>
            </a:r>
          </a:p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프론트 전반</a:t>
            </a:r>
          </a:p>
          <a:p>
            <a:pPr algn="ctr"/>
            <a:r>
              <a:rPr lang="en-US" sz="2100" b="1" kern="0" spc="-100" dirty="0" smtClean="0">
                <a:solidFill>
                  <a:srgbClr val="7FC6A6"/>
                </a:solidFill>
                <a:latin typeface="S-Core Dream 3 Light" pitchFamily="34" charset="0"/>
                <a:cs typeface="S-Core Dream 3 Light" pitchFamily="34" charset="0"/>
              </a:rPr>
              <a:t>카테고리 토글</a:t>
            </a:r>
            <a:endParaRPr lang="en-US" sz="2100" b="1" dirty="0"/>
          </a:p>
        </p:txBody>
      </p:sp>
      <p:sp>
        <p:nvSpPr>
          <p:cNvPr id="65" name="Google Shape;122;p9"/>
          <p:cNvSpPr txBox="1"/>
          <p:nvPr/>
        </p:nvSpPr>
        <p:spPr>
          <a:xfrm>
            <a:off x="14401800" y="495300"/>
            <a:ext cx="3380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</a:rPr>
              <a:t>팀원 소개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66" name="Google Shape;123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2443" y="4895238"/>
            <a:ext cx="13420829" cy="3638095"/>
            <a:chOff x="2432443" y="4895238"/>
            <a:chExt cx="13420829" cy="36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432443" y="4895238"/>
              <a:ext cx="13420829" cy="36380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01884" y="5829300"/>
            <a:ext cx="12281947" cy="216661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sz="4500" kern="0" spc="-400" dirty="0" smtClean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책 및 영화 작품에 대해 서로의 견해를 나누는</a:t>
            </a:r>
          </a:p>
          <a:p>
            <a:pPr algn="ctr">
              <a:lnSpc>
                <a:spcPct val="150000"/>
              </a:lnSpc>
            </a:pPr>
            <a:r>
              <a:rPr lang="en-US" sz="4500" kern="0" spc="-400" dirty="0" smtClean="0">
                <a:solidFill>
                  <a:srgbClr val="7FC6A6"/>
                </a:solidFill>
                <a:latin typeface="S-Core Dream 8 Heavy" pitchFamily="34" charset="0"/>
                <a:cs typeface="S-Core Dream 8 Heavy" pitchFamily="34" charset="0"/>
              </a:rPr>
              <a:t>온라인 화상 소통 플랫폼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609410" y="1841981"/>
            <a:ext cx="9066895" cy="2266724"/>
            <a:chOff x="4609410" y="1841981"/>
            <a:chExt cx="9066895" cy="22667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9410" y="1841981"/>
              <a:ext cx="9066895" cy="2266724"/>
            </a:xfrm>
            <a:prstGeom prst="rect">
              <a:avLst/>
            </a:prstGeom>
          </p:spPr>
        </p:pic>
      </p:grpSp>
      <p:sp>
        <p:nvSpPr>
          <p:cNvPr id="12" name="Google Shape;122;p9"/>
          <p:cNvSpPr txBox="1"/>
          <p:nvPr/>
        </p:nvSpPr>
        <p:spPr>
          <a:xfrm>
            <a:off x="14401800" y="495300"/>
            <a:ext cx="3380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</a:rPr>
              <a:t>프로젝트 소개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13" name="Google Shape;12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62" y="0"/>
            <a:ext cx="18295238" cy="10285714"/>
          </a:xfrm>
          <a:prstGeom prst="rect">
            <a:avLst/>
          </a:prstGeom>
        </p:spPr>
      </p:pic>
      <p:pic>
        <p:nvPicPr>
          <p:cNvPr id="1032" name="Picture 8" descr="https://lh4.googleusercontent.com/Yukl16UY43i1qW-vCjUbZKmv6GxXAUHyy7nLxMQt-r8zS9VUI8caGlmoPnK3D5LrSj5jNE0P04s6TwMHq1Bz6V4LyvPGHTJckWA5x-7O_Pf60Td8flnpKrwreA7w92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7829">
            <a:off x="684809" y="1157214"/>
            <a:ext cx="93535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5.googleusercontent.com/EQ0FXgg6rMcUDzikVsrJyaorQF93yTthP_YCz4lm4CKnTPDg-CyGaednBdmrpB8mCBn9HdxCVT7T7Nit7Mgi7mRx2SoPwzShOlYy-3t2DH1uhZMDEktoA-OsnJ0Sc--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568" y="1204052"/>
            <a:ext cx="7208744" cy="29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5.googleusercontent.com/mS2kInFA0Wl1aKnoziPl75t49m7CssMXD7FMYdiSwze5yPIUrgD54J1_AgLTOSICFMAdJHykF-D4G7CARfNnrEKFMRR8i1aXOpYsa3GHtagRUlyDkvqiT8vR57zoqHY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477">
            <a:off x="6053880" y="3379069"/>
            <a:ext cx="115443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5.googleusercontent.com/xnU9LdDWvG74lkNKTXHNqVhPtOlXS1PsaQyKZiUnVwzoNSYvLYJozSdOxyiaDcv1wJSir0ulcK-pqm445SnyoBDALqhuuClBZvSFvi10tz3ZH-au96cKrsUhu51nfd_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930">
            <a:off x="10762534" y="5766363"/>
            <a:ext cx="5905595" cy="360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3.googleusercontent.com/sGYRxrLUuVu12BuQOZTy2HtP0fZGxmuEbWoa9bv3OSv9qpT2wG3cWDeAzQgKOk82ihvscp-rTq_FQDg5V1elNRNZ-RGQvYblqK31_6ryFj2zxyXI9vKb_X1iuLTRb-e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84722"/>
            <a:ext cx="987082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122;p9"/>
          <p:cNvSpPr txBox="1"/>
          <p:nvPr/>
        </p:nvSpPr>
        <p:spPr>
          <a:xfrm>
            <a:off x="14401800" y="495300"/>
            <a:ext cx="3380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</a:rPr>
              <a:t>기획 배경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43" name="Google Shape;123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</p:spTree>
    <p:extLst>
      <p:ext uri="{BB962C8B-B14F-4D97-AF65-F5344CB8AC3E}">
        <p14:creationId xmlns:p14="http://schemas.microsoft.com/office/powerpoint/2010/main" val="16157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238" y="0"/>
            <a:ext cx="18295238" cy="10285714"/>
          </a:xfrm>
          <a:prstGeom prst="rect">
            <a:avLst/>
          </a:prstGeom>
        </p:spPr>
      </p:pic>
      <p:sp>
        <p:nvSpPr>
          <p:cNvPr id="4" name="Google Shape;122;p9"/>
          <p:cNvSpPr txBox="1"/>
          <p:nvPr/>
        </p:nvSpPr>
        <p:spPr>
          <a:xfrm>
            <a:off x="14401800" y="495300"/>
            <a:ext cx="3380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</a:rPr>
              <a:t>기존 서비스 분석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5" name="Google Shape;1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1042123" y="1612080"/>
            <a:ext cx="16203755" cy="7391399"/>
            <a:chOff x="1042123" y="1943099"/>
            <a:chExt cx="16203755" cy="7391399"/>
          </a:xfrm>
        </p:grpSpPr>
        <p:graphicFrame>
          <p:nvGraphicFramePr>
            <p:cNvPr id="6" name="Google Shape;225;ge5ffac2381_0_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70821264"/>
                </p:ext>
              </p:extLst>
            </p:nvPr>
          </p:nvGraphicFramePr>
          <p:xfrm>
            <a:off x="1042123" y="3924300"/>
            <a:ext cx="16203755" cy="5410198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35518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74669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509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05093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889738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서비스</a:t>
                        </a:r>
                        <a:r>
                          <a:rPr lang="en-US" sz="2400" b="1" dirty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제공</a:t>
                        </a:r>
                        <a:r>
                          <a:rPr lang="en-US" sz="2400" b="1" dirty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형태</a:t>
                        </a:r>
                        <a:endParaRPr sz="2400" b="1" u="none" strike="noStrike" cap="none" dirty="0">
                          <a:solidFill>
                            <a:srgbClr val="415874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1D7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b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0" dirty="0" err="1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유료</a:t>
                        </a:r>
                        <a:r>
                          <a:rPr lang="en-US" sz="2400" b="0" dirty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0" dirty="0" err="1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멤버쉽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endParaRPr sz="1000" b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b="0" dirty="0" err="1">
                            <a:solidFill>
                              <a:schemeClr val="dk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유료</a:t>
                        </a:r>
                        <a:r>
                          <a:rPr lang="en-US" sz="2400" b="0" dirty="0">
                            <a:solidFill>
                              <a:schemeClr val="dk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0" dirty="0" err="1">
                            <a:solidFill>
                              <a:schemeClr val="dk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멤버쉽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endParaRPr sz="1000" b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b="0" dirty="0" err="1">
                            <a:solidFill>
                              <a:schemeClr val="dk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무료</a:t>
                        </a:r>
                        <a:r>
                          <a:rPr lang="en-US" sz="2400" b="0" dirty="0">
                            <a:solidFill>
                              <a:schemeClr val="dk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0" dirty="0" err="1">
                            <a:solidFill>
                              <a:schemeClr val="dk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멤버쉽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04092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모임</a:t>
                        </a:r>
                        <a:r>
                          <a:rPr lang="en-US" sz="2400" b="1" dirty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호스트</a:t>
                        </a:r>
                        <a:endParaRPr sz="2400" b="1" u="none" strike="noStrike" cap="none" dirty="0">
                          <a:solidFill>
                            <a:srgbClr val="415874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1D7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 err="1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회사측</a:t>
                        </a:r>
                        <a:r>
                          <a:rPr lang="en-US" sz="2400" dirty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dirty="0" err="1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승인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회사측</a:t>
                        </a: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승인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dirty="0" err="1" smtClean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사용자</a:t>
                        </a:r>
                        <a:r>
                          <a:rPr lang="en-US" sz="2400" dirty="0" smtClean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dirty="0" err="1" smtClean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권한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04092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모임</a:t>
                        </a:r>
                        <a:r>
                          <a:rPr lang="en-US" sz="2400" b="1" dirty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2400" b="1" dirty="0" err="1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형태</a:t>
                        </a:r>
                        <a:endParaRPr sz="2400" b="1" u="none" strike="noStrike" cap="none" dirty="0">
                          <a:solidFill>
                            <a:srgbClr val="415874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1D7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온라인</a:t>
                        </a: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-</a:t>
                        </a: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WebRTC</a:t>
                        </a: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, </a:t>
                        </a: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오프라인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 err="1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오프라인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온라인</a:t>
                        </a: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 -</a:t>
                        </a:r>
                        <a:r>
                          <a:rPr lang="en-US" sz="2400" dirty="0" err="1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WebRTC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04092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2400" b="1" dirty="0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카테고리화</a:t>
                        </a:r>
                        <a:endParaRPr sz="2400" b="1" u="none" strike="noStrike" cap="none" dirty="0">
                          <a:solidFill>
                            <a:srgbClr val="415874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1D7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u="none" strike="noStrike" cap="none" dirty="0" smtClean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O (</a:t>
                        </a:r>
                        <a:r>
                          <a:rPr lang="ko-KR" altLang="en-US" sz="2400" u="none" strike="noStrike" cap="none" dirty="0" err="1" smtClean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테마별</a:t>
                        </a:r>
                        <a:r>
                          <a:rPr lang="en-US" altLang="ko-KR" sz="2400" u="none" strike="noStrike" cap="none" dirty="0" smtClean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)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i="0" u="none" strike="noStrike" cap="none" dirty="0" smtClean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X (</a:t>
                        </a:r>
                        <a:r>
                          <a:rPr lang="ko-KR" altLang="en-US" sz="2400" i="0" u="none" strike="noStrike" cap="none" dirty="0" smtClean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나열 형식</a:t>
                        </a:r>
                        <a:r>
                          <a:rPr lang="en-US" altLang="ko-KR" sz="2400" i="0" u="none" strike="noStrike" cap="none" dirty="0" smtClean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)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O</a:t>
                        </a:r>
                        <a:endParaRPr sz="240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04092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2400" b="1" dirty="0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블로그</a:t>
                        </a:r>
                        <a:endParaRPr sz="2400" b="1" i="0" u="none" strike="noStrike" cap="none" dirty="0">
                          <a:solidFill>
                            <a:srgbClr val="415874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1D7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X</a:t>
                        </a:r>
                        <a:endParaRPr sz="24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X</a:t>
                        </a:r>
                        <a:endParaRPr sz="24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O</a:t>
                        </a:r>
                        <a:endParaRPr sz="24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904092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2400" b="1" dirty="0" err="1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문화력</a:t>
                        </a:r>
                        <a:r>
                          <a:rPr lang="ko-KR" altLang="en-US" sz="2400" b="1" dirty="0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 기록</a:t>
                        </a:r>
                        <a:r>
                          <a:rPr lang="ko-KR" altLang="en-US" sz="2400" b="1" baseline="0" dirty="0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altLang="ko-KR" sz="2400" b="1" baseline="0" dirty="0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/ </a:t>
                        </a:r>
                        <a:r>
                          <a:rPr lang="ko-KR" altLang="en-US" sz="2400" b="1" baseline="0" dirty="0" smtClean="0">
                            <a:solidFill>
                              <a:srgbClr val="415874"/>
                            </a:solidFill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  <a:cs typeface="Arial"/>
                            <a:sym typeface="Arial"/>
                          </a:rPr>
                          <a:t>등급</a:t>
                        </a:r>
                        <a:endParaRPr sz="2400" b="1" i="0" u="none" strike="noStrike" cap="none" dirty="0">
                          <a:solidFill>
                            <a:srgbClr val="415874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1D7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X</a:t>
                        </a:r>
                        <a:endParaRPr sz="24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rgbClr val="00000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X</a:t>
                        </a:r>
                        <a:endParaRPr sz="24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en-US" sz="24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  <a:cs typeface="Arial"/>
                            <a:sym typeface="Arial"/>
                          </a:rPr>
                          <a:t>O</a:t>
                        </a:r>
                        <a:endParaRPr sz="24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endParaRPr>
                      </a:p>
                    </a:txBody>
                    <a:tcPr marL="91450" marR="91450" marT="0" marB="0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D1E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pic>
          <p:nvPicPr>
            <p:cNvPr id="2050" name="Picture 2" descr="https://pds.saramin.co.kr/company/logo/201909/02/px6hsb_vu75-2rxicy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000" y1="23600" x2="48000" y2="23600"/>
                          <a14:foregroundMark x1="56200" y1="45000" x2="56200" y2="45000"/>
                          <a14:foregroundMark x1="47800" y1="67000" x2="47800" y2="67000"/>
                          <a14:foregroundMark x1="41400" y1="70400" x2="41400" y2="70400"/>
                          <a14:foregroundMark x1="30600" y1="70000" x2="30600" y2="70000"/>
                          <a14:foregroundMark x1="14600" y1="70400" x2="14600" y2="70400"/>
                          <a14:foregroundMark x1="60200" y1="71800" x2="60200" y2="71800"/>
                          <a14:foregroundMark x1="69200" y1="73400" x2="69200" y2="73400"/>
                          <a14:foregroundMark x1="87000" y1="71600" x2="87000" y2="71600"/>
                          <a14:foregroundMark x1="48400" y1="40000" x2="48400" y2="40000"/>
                          <a14:foregroundMark x1="53400" y1="37200" x2="53400" y2="37200"/>
                          <a14:foregroundMark x1="60400" y1="36200" x2="60400" y2="36200"/>
                          <a14:foregroundMark x1="41400" y1="41800" x2="41400" y2="41800"/>
                          <a14:foregroundMark x1="43800" y1="47400" x2="43800" y2="47400"/>
                          <a14:backgroundMark x1="50800" y1="19800" x2="50800" y2="19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138643"/>
              <a:ext cx="1668881" cy="1668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담화관(담화관) 채용 정보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2750" y1="41750" x2="32750" y2="41750"/>
                          <a14:foregroundMark x1="27500" y1="57250" x2="27500" y2="57250"/>
                          <a14:foregroundMark x1="12250" y1="46000" x2="12250" y2="46000"/>
                          <a14:foregroundMark x1="19750" y1="54500" x2="19750" y2="54500"/>
                          <a14:foregroundMark x1="42250" y1="42250" x2="42250" y2="42250"/>
                          <a14:foregroundMark x1="48750" y1="37750" x2="48750" y2="37750"/>
                          <a14:foregroundMark x1="51500" y1="51500" x2="51750" y2="51500"/>
                          <a14:foregroundMark x1="59250" y1="50250" x2="59250" y2="50250"/>
                          <a14:foregroundMark x1="69500" y1="37750" x2="69500" y2="37750"/>
                          <a14:foregroundMark x1="72750" y1="50750" x2="72750" y2="50750"/>
                          <a14:foregroundMark x1="85250" y1="53250" x2="85250" y2="53250"/>
                          <a14:foregroundMark x1="66250" y1="60250" x2="66250" y2="60250"/>
                          <a14:backgroundMark x1="21250" y1="57750" x2="21250" y2="57750"/>
                          <a14:backgroundMark x1="21250" y1="57750" x2="21250" y2="57750"/>
                          <a14:backgroundMark x1="26750" y1="57750" x2="26750" y2="57750"/>
                          <a14:backgroundMark x1="26750" y1="57750" x2="26750" y2="57750"/>
                          <a14:backgroundMark x1="26750" y1="58250" x2="26750" y2="58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1943099"/>
              <a:ext cx="2387158" cy="2387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3319" y="2748157"/>
              <a:ext cx="3108164" cy="777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2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983640" y="1988882"/>
            <a:ext cx="16320720" cy="6309236"/>
            <a:chOff x="965128" y="2150144"/>
            <a:chExt cx="16320720" cy="63092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8595" y="5000895"/>
              <a:ext cx="622532" cy="628097"/>
              <a:chOff x="4488595" y="5000895"/>
              <a:chExt cx="622532" cy="62809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88595" y="5000895"/>
                <a:ext cx="622532" cy="6280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65128" y="2150144"/>
              <a:ext cx="8291998" cy="2668477"/>
              <a:chOff x="965128" y="2150144"/>
              <a:chExt cx="8291998" cy="26684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5128" y="2150144"/>
                <a:ext cx="8291998" cy="2668477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434646" y="3174561"/>
              <a:ext cx="6714183" cy="104265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000" kern="0" spc="-3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1. 온라인 모임에 </a:t>
              </a:r>
              <a:r>
                <a:rPr lang="en-US" sz="4000" kern="0" spc="-300" dirty="0" err="1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대한</a:t>
              </a:r>
              <a:r>
                <a:rPr lang="en-US" sz="4000" kern="0" spc="-3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 </a:t>
              </a:r>
              <a:r>
                <a:rPr lang="en-US" sz="4000" kern="0" spc="-300" dirty="0" err="1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니즈</a:t>
              </a:r>
              <a:r>
                <a:rPr lang="en-US" sz="4000" kern="0" spc="-300" dirty="0" smtClean="0">
                  <a:solidFill>
                    <a:srgbClr val="515050"/>
                  </a:solidFill>
                  <a:latin typeface="S-Core Dream 5 Medium" pitchFamily="34" charset="0"/>
                  <a:cs typeface="S-Core Dream 5 Medium" pitchFamily="34" charset="0"/>
                </a:rPr>
                <a:t> 증가</a:t>
              </a:r>
              <a:endParaRPr lang="en-US" sz="4000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965128" y="5790903"/>
              <a:ext cx="8291998" cy="2668477"/>
              <a:chOff x="965128" y="5790903"/>
              <a:chExt cx="8291998" cy="2668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5128" y="5790903"/>
                <a:ext cx="8291998" cy="2668477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034355" y="6490178"/>
              <a:ext cx="7514764" cy="189670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4000" kern="0" spc="-300" dirty="0" smtClean="0">
                  <a:solidFill>
                    <a:srgbClr val="5150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rPr>
                <a:t>2.  책/영화 </a:t>
              </a:r>
              <a:r>
                <a:rPr lang="en-US" sz="4000" kern="0" spc="-300" dirty="0" err="1" smtClean="0">
                  <a:solidFill>
                    <a:srgbClr val="5150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rPr>
                <a:t>리뷰</a:t>
              </a:r>
              <a:r>
                <a:rPr lang="en-US" sz="4000" kern="0" spc="-300" dirty="0" smtClean="0">
                  <a:solidFill>
                    <a:srgbClr val="5150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rPr>
                <a:t> </a:t>
              </a:r>
              <a:r>
                <a:rPr lang="ko-KR" altLang="en-US" sz="4000" kern="0" spc="-300" dirty="0" smtClean="0">
                  <a:solidFill>
                    <a:srgbClr val="5150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rPr>
                <a:t>이외에 직접</a:t>
              </a:r>
              <a:endParaRPr lang="en-US" altLang="ko-KR" sz="4000" kern="0" spc="-300" dirty="0" smtClean="0">
                <a:solidFill>
                  <a:srgbClr val="5150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endParaRPr>
            </a:p>
            <a:p>
              <a:pPr algn="ctr"/>
              <a:r>
                <a:rPr lang="en-US" sz="4000" kern="0" spc="-300" dirty="0" err="1" smtClean="0">
                  <a:solidFill>
                    <a:srgbClr val="5150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rPr>
                <a:t>이야기</a:t>
              </a:r>
              <a:r>
                <a:rPr lang="en-US" sz="4000" kern="0" spc="-300" dirty="0" smtClean="0">
                  <a:solidFill>
                    <a:srgbClr val="5150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5 Medium" pitchFamily="34" charset="0"/>
                </a:rPr>
                <a:t> 할 수 있는 공간의 부족 </a:t>
              </a:r>
              <a:endParaRPr lang="en-US" sz="4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1097801" y="4866731"/>
              <a:ext cx="555185" cy="858330"/>
              <a:chOff x="11097801" y="4866731"/>
              <a:chExt cx="555185" cy="85833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97801" y="4866731"/>
                <a:ext cx="555185" cy="8583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18088" y="2413462"/>
              <a:ext cx="2141841" cy="2141841"/>
              <a:chOff x="8518088" y="2413462"/>
              <a:chExt cx="2141841" cy="21418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18088" y="2413462"/>
                <a:ext cx="2141841" cy="2141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18088" y="6054220"/>
              <a:ext cx="2141841" cy="2141841"/>
              <a:chOff x="8518088" y="6054220"/>
              <a:chExt cx="2141841" cy="214184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18088" y="6054220"/>
                <a:ext cx="2141841" cy="2141841"/>
              </a:xfrm>
              <a:prstGeom prst="rect">
                <a:avLst/>
              </a:prstGeom>
            </p:spPr>
          </p:pic>
        </p:grpSp>
        <p:grpSp>
          <p:nvGrpSpPr>
            <p:cNvPr id="2" name="그룹 1"/>
            <p:cNvGrpSpPr/>
            <p:nvPr/>
          </p:nvGrpSpPr>
          <p:grpSpPr>
            <a:xfrm>
              <a:off x="12430590" y="2887314"/>
              <a:ext cx="4855258" cy="4855258"/>
              <a:chOff x="12224429" y="2934276"/>
              <a:chExt cx="4855258" cy="485525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2224429" y="2934276"/>
                <a:ext cx="4855258" cy="4855258"/>
                <a:chOff x="12224429" y="2934276"/>
                <a:chExt cx="4855258" cy="485525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24429" y="2934276"/>
                  <a:ext cx="4855258" cy="4855258"/>
                </a:xfrm>
                <a:prstGeom prst="rect">
                  <a:avLst/>
                </a:prstGeom>
              </p:spPr>
            </p:pic>
          </p:grpSp>
          <p:sp>
            <p:nvSpPr>
              <p:cNvPr id="29" name="Object 29"/>
              <p:cNvSpPr txBox="1"/>
              <p:nvPr/>
            </p:nvSpPr>
            <p:spPr>
              <a:xfrm>
                <a:off x="12426927" y="4610100"/>
                <a:ext cx="4450262" cy="1834619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5400" kern="0" spc="-400" dirty="0" smtClean="0">
                    <a:solidFill>
                      <a:srgbClr val="515050"/>
                    </a:solidFill>
                    <a:latin typeface="S-Core Dream 5 Medium" pitchFamily="34" charset="0"/>
                    <a:cs typeface="S-Core Dream 5 Medium" pitchFamily="34" charset="0"/>
                  </a:rPr>
                  <a:t>온라인 책/영화</a:t>
                </a:r>
              </a:p>
              <a:p>
                <a:pPr algn="ctr"/>
                <a:r>
                  <a:rPr lang="en-US" sz="5400" kern="0" spc="-400" dirty="0" smtClean="0">
                    <a:solidFill>
                      <a:srgbClr val="515050"/>
                    </a:solidFill>
                    <a:latin typeface="S-Core Dream 5 Medium" pitchFamily="34" charset="0"/>
                    <a:cs typeface="S-Core Dream 5 Medium" pitchFamily="34" charset="0"/>
                  </a:rPr>
                  <a:t>모임 공간</a:t>
                </a:r>
                <a:endParaRPr lang="en-US" sz="5400" dirty="0"/>
              </a:p>
            </p:txBody>
          </p:sp>
        </p:grpSp>
        <p:grpSp>
          <p:nvGrpSpPr>
            <p:cNvPr id="1010" name="그룹 1010"/>
            <p:cNvGrpSpPr/>
            <p:nvPr/>
          </p:nvGrpSpPr>
          <p:grpSpPr>
            <a:xfrm>
              <a:off x="9005947" y="2858431"/>
              <a:ext cx="1108297" cy="1204741"/>
              <a:chOff x="9005947" y="2858431"/>
              <a:chExt cx="1108297" cy="12047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05947" y="2858431"/>
                <a:ext cx="1108297" cy="120474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46312" y="6389922"/>
              <a:ext cx="1497486" cy="1494340"/>
              <a:chOff x="8846312" y="6389922"/>
              <a:chExt cx="1497486" cy="149434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46312" y="6389922"/>
                <a:ext cx="1497486" cy="1494340"/>
              </a:xfrm>
              <a:prstGeom prst="rect">
                <a:avLst/>
              </a:prstGeom>
            </p:spPr>
          </p:pic>
        </p:grpSp>
      </p:grpSp>
      <p:sp>
        <p:nvSpPr>
          <p:cNvPr id="26" name="Google Shape;122;p9"/>
          <p:cNvSpPr txBox="1"/>
          <p:nvPr/>
        </p:nvSpPr>
        <p:spPr>
          <a:xfrm>
            <a:off x="14401800" y="495300"/>
            <a:ext cx="3380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smtClean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캔디바" panose="02020503020101020101" pitchFamily="18" charset="-127"/>
                <a:sym typeface="Arial"/>
              </a:rPr>
              <a:t>기획 아이디어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HE캔디바" panose="02020503020101020101" pitchFamily="18" charset="-127"/>
              <a:sym typeface="Arial"/>
            </a:endParaRPr>
          </a:p>
        </p:txBody>
      </p:sp>
      <p:pic>
        <p:nvPicPr>
          <p:cNvPr id="28" name="Google Shape;123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86144" y="1163413"/>
            <a:ext cx="840336" cy="54262"/>
          </a:xfrm>
          <a:prstGeom prst="rect">
            <a:avLst/>
          </a:prstGeom>
          <a:solidFill>
            <a:srgbClr val="415874"/>
          </a:solidFill>
          <a:ln>
            <a:solidFill>
              <a:srgbClr val="41587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21731" y="7180629"/>
            <a:ext cx="9303988" cy="186249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20000"/>
              </a:lnSpc>
            </a:pPr>
            <a:r>
              <a:rPr lang="en-US" sz="4000" kern="0" spc="-300" dirty="0" smtClean="0">
                <a:solidFill>
                  <a:srgbClr val="59595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7 ExtraBold" pitchFamily="34" charset="0"/>
              </a:rPr>
              <a:t>책과 영화에 대해</a:t>
            </a:r>
          </a:p>
          <a:p>
            <a:pPr algn="ctr">
              <a:lnSpc>
                <a:spcPct val="120000"/>
              </a:lnSpc>
            </a:pPr>
            <a:r>
              <a:rPr lang="en-US" sz="4000" kern="0" spc="-300" dirty="0" smtClean="0">
                <a:solidFill>
                  <a:srgbClr val="59595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7 ExtraBold" pitchFamily="34" charset="0"/>
              </a:rPr>
              <a:t>자유로운 의견을 나누고 싶은 사람들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9682" y="7180629"/>
            <a:ext cx="8215592" cy="186249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20000"/>
              </a:lnSpc>
            </a:pPr>
            <a:r>
              <a:rPr lang="en-US" sz="4000" kern="0" spc="-300" dirty="0" smtClean="0">
                <a:solidFill>
                  <a:srgbClr val="59595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7 ExtraBold" pitchFamily="34" charset="0"/>
              </a:rPr>
              <a:t>문화 생활을 기록으로</a:t>
            </a:r>
          </a:p>
          <a:p>
            <a:pPr algn="ctr">
              <a:lnSpc>
                <a:spcPct val="120000"/>
              </a:lnSpc>
            </a:pPr>
            <a:r>
              <a:rPr lang="en-US" sz="4000" kern="0" spc="-300" dirty="0" smtClean="0">
                <a:solidFill>
                  <a:srgbClr val="595959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7 ExtraBold" pitchFamily="34" charset="0"/>
              </a:rPr>
              <a:t>남기고 싶은 사람들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495955" y="6114468"/>
            <a:ext cx="5296090" cy="157425"/>
            <a:chOff x="6573525" y="6114468"/>
            <a:chExt cx="5296090" cy="157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6573525" y="6114468"/>
              <a:ext cx="5296090" cy="157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7334" y="1017833"/>
            <a:ext cx="11333333" cy="1675735"/>
            <a:chOff x="3457143" y="1031845"/>
            <a:chExt cx="11333333" cy="1675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7143" y="1031845"/>
              <a:ext cx="11333333" cy="167573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6217821" y="1369539"/>
            <a:ext cx="5852359" cy="1065281"/>
            <a:chOff x="6263442" y="1335484"/>
            <a:chExt cx="5852359" cy="10652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63442" y="1335484"/>
              <a:ext cx="1082087" cy="972325"/>
              <a:chOff x="6206766" y="1383551"/>
              <a:chExt cx="1082087" cy="9723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6766" y="1383551"/>
                <a:ext cx="1082087" cy="972325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7467601" y="1335484"/>
              <a:ext cx="4648200" cy="106528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000" kern="0" spc="-500" dirty="0" smtClean="0">
                  <a:solidFill>
                    <a:srgbClr val="FDF8F2"/>
                  </a:solidFill>
                  <a:latin typeface="S-Core Dream 7 ExtraBold" pitchFamily="34" charset="0"/>
                  <a:cs typeface="S-Core Dream 7 ExtraBold" pitchFamily="34" charset="0"/>
                </a:rPr>
                <a:t>서비스 타겟팅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3087406" y="3700000"/>
            <a:ext cx="2885714" cy="2885714"/>
            <a:chOff x="3321051" y="3700000"/>
            <a:chExt cx="2885714" cy="28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1051" y="3700000"/>
              <a:ext cx="2885714" cy="28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13737" y="3700000"/>
            <a:ext cx="2885714" cy="2885714"/>
            <a:chOff x="11821287" y="3700000"/>
            <a:chExt cx="2885714" cy="28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21287" y="3700000"/>
              <a:ext cx="2885714" cy="28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635</Words>
  <Application>Microsoft Office PowerPoint</Application>
  <PresentationFormat>사용자 지정</PresentationFormat>
  <Paragraphs>163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?? ??</vt:lpstr>
      <vt:lpstr>S-Core Dream 3 Light</vt:lpstr>
      <vt:lpstr>S-Core Dream 5 Medium</vt:lpstr>
      <vt:lpstr>S-Core Dream 6 Bold</vt:lpstr>
      <vt:lpstr>S-Core Dream 7 ExtraBold</vt:lpstr>
      <vt:lpstr>S-Core Dream 8 Heavy</vt:lpstr>
      <vt:lpstr>S-Core Dream 9 Black</vt:lpstr>
      <vt:lpstr>THE캔디바</vt:lpstr>
      <vt:lpstr>나눔스퀘어 Bold</vt:lpstr>
      <vt:lpstr>나눔스퀘어 ExtraBold</vt:lpstr>
      <vt:lpstr>나눔스퀘어_ac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39</cp:revision>
  <dcterms:created xsi:type="dcterms:W3CDTF">2021-08-19T19:53:34Z</dcterms:created>
  <dcterms:modified xsi:type="dcterms:W3CDTF">2021-08-20T02:40:01Z</dcterms:modified>
</cp:coreProperties>
</file>